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4"/>
  </p:sldMasterIdLst>
  <p:sldIdLst>
    <p:sldId id="256" r:id="rId5"/>
    <p:sldId id="271" r:id="rId6"/>
    <p:sldId id="257" r:id="rId7"/>
    <p:sldId id="266" r:id="rId8"/>
    <p:sldId id="268" r:id="rId9"/>
    <p:sldId id="272" r:id="rId10"/>
    <p:sldId id="267" r:id="rId11"/>
    <p:sldId id="269" r:id="rId12"/>
    <p:sldId id="273" r:id="rId13"/>
    <p:sldId id="270" r:id="rId14"/>
    <p:sldId id="278" r:id="rId15"/>
    <p:sldId id="277" r:id="rId16"/>
    <p:sldId id="262" r:id="rId17"/>
    <p:sldId id="274" r:id="rId18"/>
    <p:sldId id="275" r:id="rId1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77" autoAdjust="0"/>
    <p:restoredTop sz="94660"/>
  </p:normalViewPr>
  <p:slideViewPr>
    <p:cSldViewPr snapToGrid="0">
      <p:cViewPr varScale="1">
        <p:scale>
          <a:sx n="111" d="100"/>
          <a:sy n="111"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erine Pye" userId="25c5f741-7015-4e01-b208-933bc773a6a3" providerId="ADAL" clId="{7F6885F4-A79A-4399-896E-F5D1884A37F9}"/>
    <pc:docChg chg="undo custSel modSld">
      <pc:chgData name="Catherine Pye" userId="25c5f741-7015-4e01-b208-933bc773a6a3" providerId="ADAL" clId="{7F6885F4-A79A-4399-896E-F5D1884A37F9}" dt="2026-07-02T09:33:57.370" v="152" actId="1076"/>
      <pc:docMkLst>
        <pc:docMk/>
      </pc:docMkLst>
      <pc:sldChg chg="addSp delSp modSp">
        <pc:chgData name="Catherine Pye" userId="25c5f741-7015-4e01-b208-933bc773a6a3" providerId="ADAL" clId="{7F6885F4-A79A-4399-896E-F5D1884A37F9}" dt="2026-07-02T09:29:13.668" v="64" actId="20577"/>
        <pc:sldMkLst>
          <pc:docMk/>
          <pc:sldMk cId="3146077850" sldId="256"/>
        </pc:sldMkLst>
        <pc:spChg chg="mod">
          <ac:chgData name="Catherine Pye" userId="25c5f741-7015-4e01-b208-933bc773a6a3" providerId="ADAL" clId="{7F6885F4-A79A-4399-896E-F5D1884A37F9}" dt="2026-07-02T09:29:13.668" v="64" actId="20577"/>
          <ac:spMkLst>
            <pc:docMk/>
            <pc:sldMk cId="3146077850" sldId="256"/>
            <ac:spMk id="2" creationId="{00000000-0000-0000-0000-000000000000}"/>
          </ac:spMkLst>
        </pc:spChg>
        <pc:spChg chg="mod">
          <ac:chgData name="Catherine Pye" userId="25c5f741-7015-4e01-b208-933bc773a6a3" providerId="ADAL" clId="{7F6885F4-A79A-4399-896E-F5D1884A37F9}" dt="2026-07-02T09:28:06.419" v="42" actId="1076"/>
          <ac:spMkLst>
            <pc:docMk/>
            <pc:sldMk cId="3146077850" sldId="256"/>
            <ac:spMk id="3" creationId="{00000000-0000-0000-0000-000000000000}"/>
          </ac:spMkLst>
        </pc:spChg>
        <pc:picChg chg="add del mod">
          <ac:chgData name="Catherine Pye" userId="25c5f741-7015-4e01-b208-933bc773a6a3" providerId="ADAL" clId="{7F6885F4-A79A-4399-896E-F5D1884A37F9}" dt="2026-07-02T09:28:08.306" v="43"/>
          <ac:picMkLst>
            <pc:docMk/>
            <pc:sldMk cId="3146077850" sldId="256"/>
            <ac:picMk id="1026" creationId="{B926F0B6-3A74-46FF-BC67-9D6CF1369776}"/>
          </ac:picMkLst>
        </pc:picChg>
        <pc:picChg chg="add mod">
          <ac:chgData name="Catherine Pye" userId="25c5f741-7015-4e01-b208-933bc773a6a3" providerId="ADAL" clId="{7F6885F4-A79A-4399-896E-F5D1884A37F9}" dt="2026-07-02T09:28:16.006" v="48" actId="1076"/>
          <ac:picMkLst>
            <pc:docMk/>
            <pc:sldMk cId="3146077850" sldId="256"/>
            <ac:picMk id="1027" creationId="{7CBC09B8-976D-4863-AC6C-719A27CF246A}"/>
          </ac:picMkLst>
        </pc:picChg>
        <pc:picChg chg="add mod">
          <ac:chgData name="Catherine Pye" userId="25c5f741-7015-4e01-b208-933bc773a6a3" providerId="ADAL" clId="{7F6885F4-A79A-4399-896E-F5D1884A37F9}" dt="2026-07-02T09:29:09.061" v="63" actId="1076"/>
          <ac:picMkLst>
            <pc:docMk/>
            <pc:sldMk cId="3146077850" sldId="256"/>
            <ac:picMk id="1029" creationId="{49DB9A9A-FDDB-49F8-9C62-020CE972E97F}"/>
          </ac:picMkLst>
        </pc:picChg>
        <pc:picChg chg="add del mod">
          <ac:chgData name="Catherine Pye" userId="25c5f741-7015-4e01-b208-933bc773a6a3" providerId="ADAL" clId="{7F6885F4-A79A-4399-896E-F5D1884A37F9}" dt="2026-07-02T09:28:52.206" v="55"/>
          <ac:picMkLst>
            <pc:docMk/>
            <pc:sldMk cId="3146077850" sldId="256"/>
            <ac:picMk id="1031" creationId="{7A4162DA-F7E0-40B7-A35E-E31751A63A0C}"/>
          </ac:picMkLst>
        </pc:picChg>
        <pc:picChg chg="add mod">
          <ac:chgData name="Catherine Pye" userId="25c5f741-7015-4e01-b208-933bc773a6a3" providerId="ADAL" clId="{7F6885F4-A79A-4399-896E-F5D1884A37F9}" dt="2026-07-02T09:28:59.738" v="60" actId="1076"/>
          <ac:picMkLst>
            <pc:docMk/>
            <pc:sldMk cId="3146077850" sldId="256"/>
            <ac:picMk id="1033" creationId="{33D9614F-02BB-458C-BB58-ED1C04BC8479}"/>
          </ac:picMkLst>
        </pc:picChg>
      </pc:sldChg>
      <pc:sldChg chg="addSp modSp">
        <pc:chgData name="Catherine Pye" userId="25c5f741-7015-4e01-b208-933bc773a6a3" providerId="ADAL" clId="{7F6885F4-A79A-4399-896E-F5D1884A37F9}" dt="2026-07-02T09:33:57.370" v="152" actId="1076"/>
        <pc:sldMkLst>
          <pc:docMk/>
          <pc:sldMk cId="2409205690" sldId="266"/>
        </pc:sldMkLst>
        <pc:spChg chg="mod">
          <ac:chgData name="Catherine Pye" userId="25c5f741-7015-4e01-b208-933bc773a6a3" providerId="ADAL" clId="{7F6885F4-A79A-4399-896E-F5D1884A37F9}" dt="2026-07-02T09:33:12.631" v="136" actId="1076"/>
          <ac:spMkLst>
            <pc:docMk/>
            <pc:sldMk cId="2409205690" sldId="266"/>
            <ac:spMk id="3" creationId="{00000000-0000-0000-0000-000000000000}"/>
          </ac:spMkLst>
        </pc:spChg>
        <pc:picChg chg="add mod">
          <ac:chgData name="Catherine Pye" userId="25c5f741-7015-4e01-b208-933bc773a6a3" providerId="ADAL" clId="{7F6885F4-A79A-4399-896E-F5D1884A37F9}" dt="2026-07-02T09:33:54.413" v="149" actId="14100"/>
          <ac:picMkLst>
            <pc:docMk/>
            <pc:sldMk cId="2409205690" sldId="266"/>
            <ac:picMk id="1026" creationId="{64310C6B-9E2F-40C4-A02F-E375E599D901}"/>
          </ac:picMkLst>
        </pc:picChg>
        <pc:picChg chg="add mod">
          <ac:chgData name="Catherine Pye" userId="25c5f741-7015-4e01-b208-933bc773a6a3" providerId="ADAL" clId="{7F6885F4-A79A-4399-896E-F5D1884A37F9}" dt="2026-07-02T09:33:50.552" v="147" actId="1076"/>
          <ac:picMkLst>
            <pc:docMk/>
            <pc:sldMk cId="2409205690" sldId="266"/>
            <ac:picMk id="1027" creationId="{E8783FDD-AB44-44B5-8857-2BD5193F9F8E}"/>
          </ac:picMkLst>
        </pc:picChg>
        <pc:picChg chg="add mod">
          <ac:chgData name="Catherine Pye" userId="25c5f741-7015-4e01-b208-933bc773a6a3" providerId="ADAL" clId="{7F6885F4-A79A-4399-896E-F5D1884A37F9}" dt="2026-07-02T09:33:57.370" v="152" actId="1076"/>
          <ac:picMkLst>
            <pc:docMk/>
            <pc:sldMk cId="2409205690" sldId="266"/>
            <ac:picMk id="1028" creationId="{C7DD64F2-4ED3-4AA6-92B6-4D365BCA3E62}"/>
          </ac:picMkLst>
        </pc:picChg>
      </pc:sldChg>
      <pc:sldChg chg="modSp">
        <pc:chgData name="Catherine Pye" userId="25c5f741-7015-4e01-b208-933bc773a6a3" providerId="ADAL" clId="{7F6885F4-A79A-4399-896E-F5D1884A37F9}" dt="2026-07-02T09:29:24.674" v="80" actId="20577"/>
        <pc:sldMkLst>
          <pc:docMk/>
          <pc:sldMk cId="1099631709" sldId="271"/>
        </pc:sldMkLst>
        <pc:spChg chg="mod">
          <ac:chgData name="Catherine Pye" userId="25c5f741-7015-4e01-b208-933bc773a6a3" providerId="ADAL" clId="{7F6885F4-A79A-4399-896E-F5D1884A37F9}" dt="2026-07-02T09:29:24.674" v="80" actId="20577"/>
          <ac:spMkLst>
            <pc:docMk/>
            <pc:sldMk cId="1099631709" sldId="271"/>
            <ac:spMk id="3" creationId="{00000000-0000-0000-0000-000000000000}"/>
          </ac:spMkLst>
        </pc:spChg>
      </pc:sldChg>
      <pc:sldChg chg="addSp modSp">
        <pc:chgData name="Catherine Pye" userId="25c5f741-7015-4e01-b208-933bc773a6a3" providerId="ADAL" clId="{7F6885F4-A79A-4399-896E-F5D1884A37F9}" dt="2026-07-02T09:31:22.367" v="91" actId="1076"/>
        <pc:sldMkLst>
          <pc:docMk/>
          <pc:sldMk cId="1902302916" sldId="275"/>
        </pc:sldMkLst>
        <pc:spChg chg="mod">
          <ac:chgData name="Catherine Pye" userId="25c5f741-7015-4e01-b208-933bc773a6a3" providerId="ADAL" clId="{7F6885F4-A79A-4399-896E-F5D1884A37F9}" dt="2026-07-02T09:31:18.828" v="89" actId="20577"/>
          <ac:spMkLst>
            <pc:docMk/>
            <pc:sldMk cId="1902302916" sldId="275"/>
            <ac:spMk id="2" creationId="{00000000-0000-0000-0000-000000000000}"/>
          </ac:spMkLst>
        </pc:spChg>
        <pc:picChg chg="add mod">
          <ac:chgData name="Catherine Pye" userId="25c5f741-7015-4e01-b208-933bc773a6a3" providerId="ADAL" clId="{7F6885F4-A79A-4399-896E-F5D1884A37F9}" dt="2026-07-02T09:31:22.367" v="91" actId="1076"/>
          <ac:picMkLst>
            <pc:docMk/>
            <pc:sldMk cId="1902302916" sldId="275"/>
            <ac:picMk id="4" creationId="{057681DA-83E3-409D-BC6D-D50456DE050D}"/>
          </ac:picMkLst>
        </pc:picChg>
      </pc:sldChg>
    </pc:docChg>
  </pc:docChgLst>
  <pc:docChgLst>
    <pc:chgData name="Emily Paterson" userId="3bef023c-7678-48ba-b0f4-ba94abe73d63" providerId="ADAL" clId="{8AC3C2EC-A921-4606-ADCC-B01612FDE65A}"/>
    <pc:docChg chg="undo custSel delSld modSld">
      <pc:chgData name="Emily Paterson" userId="3bef023c-7678-48ba-b0f4-ba94abe73d63" providerId="ADAL" clId="{8AC3C2EC-A921-4606-ADCC-B01612FDE65A}" dt="2026-07-03T09:30:41.482" v="187" actId="1076"/>
      <pc:docMkLst>
        <pc:docMk/>
      </pc:docMkLst>
      <pc:sldChg chg="delSp modSp mod">
        <pc:chgData name="Emily Paterson" userId="3bef023c-7678-48ba-b0f4-ba94abe73d63" providerId="ADAL" clId="{8AC3C2EC-A921-4606-ADCC-B01612FDE65A}" dt="2026-06-24T09:15:04.370" v="183" actId="5793"/>
        <pc:sldMkLst>
          <pc:docMk/>
          <pc:sldMk cId="3146077850" sldId="256"/>
        </pc:sldMkLst>
        <pc:spChg chg="mod">
          <ac:chgData name="Emily Paterson" userId="3bef023c-7678-48ba-b0f4-ba94abe73d63" providerId="ADAL" clId="{8AC3C2EC-A921-4606-ADCC-B01612FDE65A}" dt="2026-06-24T08:19:50.839" v="10" actId="20577"/>
          <ac:spMkLst>
            <pc:docMk/>
            <pc:sldMk cId="3146077850" sldId="256"/>
            <ac:spMk id="2" creationId="{00000000-0000-0000-0000-000000000000}"/>
          </ac:spMkLst>
        </pc:spChg>
        <pc:spChg chg="mod">
          <ac:chgData name="Emily Paterson" userId="3bef023c-7678-48ba-b0f4-ba94abe73d63" providerId="ADAL" clId="{8AC3C2EC-A921-4606-ADCC-B01612FDE65A}" dt="2026-06-24T09:15:04.370" v="183" actId="5793"/>
          <ac:spMkLst>
            <pc:docMk/>
            <pc:sldMk cId="3146077850" sldId="256"/>
            <ac:spMk id="3" creationId="{00000000-0000-0000-0000-000000000000}"/>
          </ac:spMkLst>
        </pc:spChg>
      </pc:sldChg>
      <pc:sldChg chg="modSp mod">
        <pc:chgData name="Emily Paterson" userId="3bef023c-7678-48ba-b0f4-ba94abe73d63" providerId="ADAL" clId="{8AC3C2EC-A921-4606-ADCC-B01612FDE65A}" dt="2026-06-24T08:21:56.290" v="139" actId="20577"/>
        <pc:sldMkLst>
          <pc:docMk/>
          <pc:sldMk cId="3970383833" sldId="257"/>
        </pc:sldMkLst>
        <pc:spChg chg="mod">
          <ac:chgData name="Emily Paterson" userId="3bef023c-7678-48ba-b0f4-ba94abe73d63" providerId="ADAL" clId="{8AC3C2EC-A921-4606-ADCC-B01612FDE65A}" dt="2026-06-24T08:21:56.290" v="139" actId="20577"/>
          <ac:spMkLst>
            <pc:docMk/>
            <pc:sldMk cId="3970383833" sldId="257"/>
            <ac:spMk id="3" creationId="{00000000-0000-0000-0000-000000000000}"/>
          </ac:spMkLst>
        </pc:spChg>
      </pc:sldChg>
      <pc:sldChg chg="addSp delSp modSp mod">
        <pc:chgData name="Emily Paterson" userId="3bef023c-7678-48ba-b0f4-ba94abe73d63" providerId="ADAL" clId="{8AC3C2EC-A921-4606-ADCC-B01612FDE65A}" dt="2026-07-03T09:30:41.482" v="187" actId="1076"/>
        <pc:sldMkLst>
          <pc:docMk/>
          <pc:sldMk cId="1099631709" sldId="271"/>
        </pc:sldMkLst>
        <pc:spChg chg="mod">
          <ac:chgData name="Emily Paterson" userId="3bef023c-7678-48ba-b0f4-ba94abe73d63" providerId="ADAL" clId="{8AC3C2EC-A921-4606-ADCC-B01612FDE65A}" dt="2026-06-24T08:20:05.453" v="17" actId="20577"/>
          <ac:spMkLst>
            <pc:docMk/>
            <pc:sldMk cId="1099631709" sldId="271"/>
            <ac:spMk id="3" creationId="{00000000-0000-0000-0000-000000000000}"/>
          </ac:spMkLst>
        </pc:spChg>
        <pc:picChg chg="mod">
          <ac:chgData name="Emily Paterson" userId="3bef023c-7678-48ba-b0f4-ba94abe73d63" providerId="ADAL" clId="{8AC3C2EC-A921-4606-ADCC-B01612FDE65A}" dt="2026-06-24T08:19:59.377" v="14" actId="1076"/>
          <ac:picMkLst>
            <pc:docMk/>
            <pc:sldMk cId="1099631709" sldId="271"/>
            <ac:picMk id="5" creationId="{31C5F034-AE47-4DCA-880C-A0B261E0DD70}"/>
          </ac:picMkLst>
        </pc:picChg>
        <pc:picChg chg="add mod">
          <ac:chgData name="Emily Paterson" userId="3bef023c-7678-48ba-b0f4-ba94abe73d63" providerId="ADAL" clId="{8AC3C2EC-A921-4606-ADCC-B01612FDE65A}" dt="2026-07-03T09:30:41.482" v="187" actId="1076"/>
          <ac:picMkLst>
            <pc:docMk/>
            <pc:sldMk cId="1099631709" sldId="271"/>
            <ac:picMk id="6" creationId="{241F6A99-4068-930A-5549-9F8208BE1615}"/>
          </ac:picMkLst>
        </pc:picChg>
        <pc:picChg chg="mod">
          <ac:chgData name="Emily Paterson" userId="3bef023c-7678-48ba-b0f4-ba94abe73d63" providerId="ADAL" clId="{8AC3C2EC-A921-4606-ADCC-B01612FDE65A}" dt="2026-06-24T08:20:19.024" v="22" actId="14100"/>
          <ac:picMkLst>
            <pc:docMk/>
            <pc:sldMk cId="1099631709" sldId="271"/>
            <ac:picMk id="49" creationId="{0F826DD4-9538-41D2-BE68-7BE73D022FE5}"/>
          </ac:picMkLst>
        </pc:picChg>
      </pc:sldChg>
      <pc:sldChg chg="modSp mod">
        <pc:chgData name="Emily Paterson" userId="3bef023c-7678-48ba-b0f4-ba94abe73d63" providerId="ADAL" clId="{8AC3C2EC-A921-4606-ADCC-B01612FDE65A}" dt="2026-06-24T08:24:07.186" v="155" actId="1076"/>
        <pc:sldMkLst>
          <pc:docMk/>
          <pc:sldMk cId="2717725627" sldId="274"/>
        </pc:sldMkLst>
        <pc:spChg chg="mod">
          <ac:chgData name="Emily Paterson" userId="3bef023c-7678-48ba-b0f4-ba94abe73d63" providerId="ADAL" clId="{8AC3C2EC-A921-4606-ADCC-B01612FDE65A}" dt="2026-06-24T08:24:05.167" v="154" actId="20577"/>
          <ac:spMkLst>
            <pc:docMk/>
            <pc:sldMk cId="2717725627" sldId="274"/>
            <ac:spMk id="3" creationId="{00000000-0000-0000-0000-000000000000}"/>
          </ac:spMkLst>
        </pc:spChg>
        <pc:picChg chg="mod">
          <ac:chgData name="Emily Paterson" userId="3bef023c-7678-48ba-b0f4-ba94abe73d63" providerId="ADAL" clId="{8AC3C2EC-A921-4606-ADCC-B01612FDE65A}" dt="2026-06-24T08:24:07.186" v="155" actId="1076"/>
          <ac:picMkLst>
            <pc:docMk/>
            <pc:sldMk cId="2717725627" sldId="274"/>
            <ac:picMk id="2050" creationId="{00000000-0000-0000-0000-000000000000}"/>
          </ac:picMkLst>
        </pc:picChg>
      </pc:sldChg>
      <pc:sldChg chg="delSp modSp mod">
        <pc:chgData name="Emily Paterson" userId="3bef023c-7678-48ba-b0f4-ba94abe73d63" providerId="ADAL" clId="{8AC3C2EC-A921-4606-ADCC-B01612FDE65A}" dt="2026-06-24T08:24:24.668" v="159" actId="478"/>
        <pc:sldMkLst>
          <pc:docMk/>
          <pc:sldMk cId="1902302916" sldId="275"/>
        </pc:sldMkLst>
        <pc:spChg chg="mod">
          <ac:chgData name="Emily Paterson" userId="3bef023c-7678-48ba-b0f4-ba94abe73d63" providerId="ADAL" clId="{8AC3C2EC-A921-4606-ADCC-B01612FDE65A}" dt="2026-06-24T08:24:21.217" v="158" actId="20577"/>
          <ac:spMkLst>
            <pc:docMk/>
            <pc:sldMk cId="1902302916" sldId="275"/>
            <ac:spMk id="2" creationId="{00000000-0000-0000-0000-000000000000}"/>
          </ac:spMkLst>
        </pc:spChg>
      </pc:sldChg>
      <pc:sldChg chg="modSp mod">
        <pc:chgData name="Emily Paterson" userId="3bef023c-7678-48ba-b0f4-ba94abe73d63" providerId="ADAL" clId="{8AC3C2EC-A921-4606-ADCC-B01612FDE65A}" dt="2026-06-24T08:23:37.069" v="146" actId="20577"/>
        <pc:sldMkLst>
          <pc:docMk/>
          <pc:sldMk cId="685523625" sldId="277"/>
        </pc:sldMkLst>
        <pc:spChg chg="mod">
          <ac:chgData name="Emily Paterson" userId="3bef023c-7678-48ba-b0f4-ba94abe73d63" providerId="ADAL" clId="{8AC3C2EC-A921-4606-ADCC-B01612FDE65A}" dt="2026-06-24T08:23:37.069" v="146" actId="20577"/>
          <ac:spMkLst>
            <pc:docMk/>
            <pc:sldMk cId="685523625" sldId="277"/>
            <ac:spMk id="3" creationId="{99722769-2D9F-4032-B81F-25D07AEBB9BA}"/>
          </ac:spMkLst>
        </pc:spChg>
      </pc:sldChg>
      <pc:sldChg chg="modSp mod">
        <pc:chgData name="Emily Paterson" userId="3bef023c-7678-48ba-b0f4-ba94abe73d63" providerId="ADAL" clId="{8AC3C2EC-A921-4606-ADCC-B01612FDE65A}" dt="2026-06-24T08:23:28.099" v="141" actId="20577"/>
        <pc:sldMkLst>
          <pc:docMk/>
          <pc:sldMk cId="249785697" sldId="278"/>
        </pc:sldMkLst>
        <pc:spChg chg="mod">
          <ac:chgData name="Emily Paterson" userId="3bef023c-7678-48ba-b0f4-ba94abe73d63" providerId="ADAL" clId="{8AC3C2EC-A921-4606-ADCC-B01612FDE65A}" dt="2026-06-24T08:23:28.099" v="141" actId="20577"/>
          <ac:spMkLst>
            <pc:docMk/>
            <pc:sldMk cId="249785697" sldId="278"/>
            <ac:spMk id="6" creationId="{34BF776A-EF21-425D-983D-E12D9090A32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262020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809729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61383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837425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60003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692020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2138360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707374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670176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109632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3A6EC9-9FC7-48B7-AF77-4BED03FEA232}" type="datetimeFigureOut">
              <a:rPr lang="en-GB" smtClean="0"/>
              <a:t>03/07/2026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059444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3A6EC9-9FC7-48B7-AF77-4BED03FEA232}" type="datetimeFigureOut">
              <a:rPr lang="en-GB" smtClean="0"/>
              <a:t>03/07/2026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720725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3A6EC9-9FC7-48B7-AF77-4BED03FEA232}" type="datetimeFigureOut">
              <a:rPr lang="en-GB" smtClean="0"/>
              <a:t>03/07/2026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347147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3A6EC9-9FC7-48B7-AF77-4BED03FEA232}" type="datetimeFigureOut">
              <a:rPr lang="en-GB" smtClean="0"/>
              <a:t>03/07/2026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728748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C3A6EC9-9FC7-48B7-AF77-4BED03FEA232}" type="datetimeFigureOut">
              <a:rPr lang="en-GB" smtClean="0"/>
              <a:t>03/07/2026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441098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C3A6EC9-9FC7-48B7-AF77-4BED03FEA232}" type="datetimeFigureOut">
              <a:rPr lang="en-GB" smtClean="0"/>
              <a:t>03/07/2026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92984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3A6EC9-9FC7-48B7-AF77-4BED03FEA232}" type="datetimeFigureOut">
              <a:rPr lang="en-GB" smtClean="0"/>
              <a:t>03/07/2026</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D1BA6E2-BD08-466B-A541-147986722F62}" type="slidenum">
              <a:rPr lang="en-GB" smtClean="0"/>
              <a:t>‹#›</a:t>
            </a:fld>
            <a:endParaRPr lang="en-GB"/>
          </a:p>
        </p:txBody>
      </p:sp>
    </p:spTree>
    <p:extLst>
      <p:ext uri="{BB962C8B-B14F-4D97-AF65-F5344CB8AC3E}">
        <p14:creationId xmlns:p14="http://schemas.microsoft.com/office/powerpoint/2010/main" val="3613865085"/>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littlewandlelettersandsounds.org.uk/resources/for-parents/" TargetMode="Externa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3429" y="391179"/>
            <a:ext cx="7889966" cy="1856274"/>
          </a:xfrm>
        </p:spPr>
        <p:txBody>
          <a:bodyPr/>
          <a:lstStyle/>
          <a:p>
            <a:pPr algn="ctr"/>
            <a:r>
              <a:rPr lang="en-US" dirty="0"/>
              <a:t>Welcome to Year 1  </a:t>
            </a:r>
            <a:br>
              <a:rPr lang="en-US" dirty="0"/>
            </a:br>
            <a:r>
              <a:rPr lang="en-US" dirty="0"/>
              <a:t>Webster Class</a:t>
            </a:r>
            <a:endParaRPr lang="en-GB" dirty="0"/>
          </a:p>
        </p:txBody>
      </p:sp>
      <p:sp>
        <p:nvSpPr>
          <p:cNvPr id="3" name="Subtitle 2"/>
          <p:cNvSpPr>
            <a:spLocks noGrp="1"/>
          </p:cNvSpPr>
          <p:nvPr>
            <p:ph type="subTitle" idx="1"/>
          </p:nvPr>
        </p:nvSpPr>
        <p:spPr>
          <a:xfrm>
            <a:off x="698987" y="2332101"/>
            <a:ext cx="9257211" cy="1096899"/>
          </a:xfrm>
        </p:spPr>
        <p:txBody>
          <a:bodyPr>
            <a:normAutofit fontScale="85000" lnSpcReduction="20000"/>
          </a:bodyPr>
          <a:lstStyle/>
          <a:p>
            <a:pPr algn="ctr"/>
            <a:r>
              <a:rPr lang="en-GB" dirty="0"/>
              <a:t>This year our classes are named after people who have overcome challenges in their lives and become pioneers for inclusion. </a:t>
            </a:r>
          </a:p>
          <a:p>
            <a:pPr algn="ctr"/>
            <a:r>
              <a:rPr lang="en-GB" dirty="0"/>
              <a:t>George Webster is a BAFTA-winning </a:t>
            </a:r>
            <a:r>
              <a:rPr lang="en-GB" dirty="0" err="1"/>
              <a:t>Cbeebies</a:t>
            </a:r>
            <a:r>
              <a:rPr lang="en-GB" dirty="0"/>
              <a:t> presenter and children's author who has Downs syndrome.</a:t>
            </a:r>
          </a:p>
          <a:p>
            <a:r>
              <a:rPr lang="en-GB" dirty="0"/>
              <a:t> </a:t>
            </a:r>
          </a:p>
        </p:txBody>
      </p:sp>
      <p:pic>
        <p:nvPicPr>
          <p:cNvPr id="1027" name="Picture 3" descr="CBeebies' George Webster writes books because &quot;being different is great' -  BBC Bitesize">
            <a:extLst>
              <a:ext uri="{FF2B5EF4-FFF2-40B4-BE49-F238E27FC236}">
                <a16:creationId xmlns:a16="http://schemas.microsoft.com/office/drawing/2014/main" id="{7CBC09B8-976D-4863-AC6C-719A27CF24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781" r="20435"/>
          <a:stretch>
            <a:fillRect/>
          </a:stretch>
        </p:blipFill>
        <p:spPr bwMode="auto">
          <a:xfrm>
            <a:off x="3745259" y="3429000"/>
            <a:ext cx="3164665" cy="296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29" name="Picture 5" descr="George Webster - IMDb">
            <a:extLst>
              <a:ext uri="{FF2B5EF4-FFF2-40B4-BE49-F238E27FC236}">
                <a16:creationId xmlns:a16="http://schemas.microsoft.com/office/drawing/2014/main" id="{49DB9A9A-FDDB-49F8-9C62-020CE972E9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8970" y="3412795"/>
            <a:ext cx="2115363" cy="2982389"/>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Why Not?: A brilliantly fun and inspiring picture book by CBeebies  presenter George Webster!: Amazon.co.uk: Webster, George, Budgen, Tim: ...">
            <a:extLst>
              <a:ext uri="{FF2B5EF4-FFF2-40B4-BE49-F238E27FC236}">
                <a16:creationId xmlns:a16="http://schemas.microsoft.com/office/drawing/2014/main" id="{33D9614F-02BB-458C-BB58-ED1C04BC84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772" y="3467777"/>
            <a:ext cx="2697057" cy="2999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07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Wider curriculum</a:t>
            </a:r>
            <a:endParaRPr lang="en-GB" dirty="0"/>
          </a:p>
        </p:txBody>
      </p:sp>
      <p:sp>
        <p:nvSpPr>
          <p:cNvPr id="3" name="Content Placeholder 2"/>
          <p:cNvSpPr>
            <a:spLocks noGrp="1"/>
          </p:cNvSpPr>
          <p:nvPr>
            <p:ph idx="1"/>
          </p:nvPr>
        </p:nvSpPr>
        <p:spPr>
          <a:xfrm>
            <a:off x="677334" y="1323703"/>
            <a:ext cx="10957770" cy="4717659"/>
          </a:xfrm>
        </p:spPr>
        <p:txBody>
          <a:bodyPr>
            <a:normAutofit lnSpcReduction="10000"/>
          </a:bodyPr>
          <a:lstStyle/>
          <a:p>
            <a:r>
              <a:rPr lang="en-US" dirty="0"/>
              <a:t>Our topics this year will include:</a:t>
            </a:r>
          </a:p>
          <a:p>
            <a:endParaRPr lang="en-US" dirty="0"/>
          </a:p>
          <a:p>
            <a:endParaRPr lang="en-US" dirty="0"/>
          </a:p>
          <a:p>
            <a:endParaRPr lang="en-US" dirty="0"/>
          </a:p>
          <a:p>
            <a:endParaRPr lang="en-US" dirty="0"/>
          </a:p>
          <a:p>
            <a:pPr marL="0" indent="0">
              <a:buNone/>
            </a:pPr>
            <a:r>
              <a:rPr lang="en-US" dirty="0"/>
              <a:t> </a:t>
            </a:r>
          </a:p>
          <a:p>
            <a:pPr marL="0" indent="0">
              <a:buNone/>
            </a:pPr>
            <a:endParaRPr lang="en-US" dirty="0"/>
          </a:p>
          <a:p>
            <a:endParaRPr lang="en-US" dirty="0">
              <a:solidFill>
                <a:schemeClr val="bg1">
                  <a:lumMod val="50000"/>
                </a:schemeClr>
              </a:solidFill>
            </a:endParaRPr>
          </a:p>
          <a:p>
            <a:pPr marL="0" indent="0">
              <a:buNone/>
            </a:pPr>
            <a:r>
              <a:rPr lang="en-US" dirty="0">
                <a:solidFill>
                  <a:schemeClr val="tx1"/>
                </a:solidFill>
              </a:rPr>
              <a:t>    Explorers							    Our local area						The seaside</a:t>
            </a:r>
          </a:p>
          <a:p>
            <a:pPr marL="0" indent="0">
              <a:buNone/>
            </a:pPr>
            <a:endParaRPr lang="en-US" dirty="0">
              <a:solidFill>
                <a:schemeClr val="tx1"/>
              </a:solidFill>
            </a:endParaRPr>
          </a:p>
          <a:p>
            <a:r>
              <a:rPr lang="en-US" dirty="0">
                <a:solidFill>
                  <a:schemeClr val="tx1"/>
                </a:solidFill>
              </a:rPr>
              <a:t>Year 1 will be taught Science, History, Geography, Music, Computing, PSHE,</a:t>
            </a:r>
          </a:p>
          <a:p>
            <a:pPr marL="0" indent="0">
              <a:buNone/>
            </a:pPr>
            <a:r>
              <a:rPr lang="en-US" dirty="0">
                <a:solidFill>
                  <a:schemeClr val="tx1"/>
                </a:solidFill>
              </a:rPr>
              <a:t>     RE, Art, DT, and PE. </a:t>
            </a:r>
          </a:p>
        </p:txBody>
      </p:sp>
      <p:sp>
        <p:nvSpPr>
          <p:cNvPr id="4" name="AutoShape 8" descr="The Great Fire of Lond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6" name="Picture 2" descr="One Giant Leap' Recalls The Ordinary People Behind The Moon Landing : N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99266" y="2539558"/>
            <a:ext cx="2809694" cy="1578537"/>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Seaside Holidays In The Past Photo Pack | Seaside holidays, Seaside,  Moorish revival"/>
          <p:cNvSpPr>
            <a:spLocks noChangeAspect="1" noChangeArrowheads="1"/>
          </p:cNvSpPr>
          <p:nvPr/>
        </p:nvSpPr>
        <p:spPr bwMode="auto">
          <a:xfrm>
            <a:off x="5977255" y="258100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0" name="Picture 6" descr="BHA calls for 'Seaside Tsar' to save 'forgotten' coastal tow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6308" y="2581002"/>
            <a:ext cx="3015717" cy="169572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Wootton Bridge - Wikipedi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0891" y="2103995"/>
            <a:ext cx="3183487" cy="2172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2308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0799" y="416560"/>
            <a:ext cx="3543763" cy="911396"/>
          </a:xfrm>
        </p:spPr>
        <p:txBody>
          <a:bodyPr/>
          <a:lstStyle/>
          <a:p>
            <a:r>
              <a:rPr lang="en-US" dirty="0"/>
              <a:t>Homework</a:t>
            </a:r>
            <a:endParaRPr lang="en-GB" dirty="0"/>
          </a:p>
        </p:txBody>
      </p:sp>
      <p:sp>
        <p:nvSpPr>
          <p:cNvPr id="3" name="Subtitle 2"/>
          <p:cNvSpPr>
            <a:spLocks noGrp="1"/>
          </p:cNvSpPr>
          <p:nvPr>
            <p:ph type="subTitle" idx="1"/>
          </p:nvPr>
        </p:nvSpPr>
        <p:spPr>
          <a:xfrm>
            <a:off x="666876" y="5466464"/>
            <a:ext cx="6887555" cy="1016000"/>
          </a:xfrm>
        </p:spPr>
        <p:txBody>
          <a:bodyPr>
            <a:normAutofit/>
          </a:bodyPr>
          <a:lstStyle/>
          <a:p>
            <a:pPr marL="285750" indent="-285750" algn="l">
              <a:lnSpc>
                <a:spcPct val="160000"/>
              </a:lnSpc>
              <a:buFont typeface="Arial" panose="020B0604020202020204" pitchFamily="34" charset="0"/>
              <a:buChar char="•"/>
            </a:pPr>
            <a:r>
              <a:rPr lang="en-US" sz="1600" dirty="0"/>
              <a:t>During the year we will also introduce an online </a:t>
            </a:r>
            <a:r>
              <a:rPr lang="en-US" sz="1600" dirty="0" err="1"/>
              <a:t>Maths</a:t>
            </a:r>
            <a:r>
              <a:rPr lang="en-US" sz="1600" dirty="0"/>
              <a:t> game called </a:t>
            </a:r>
            <a:r>
              <a:rPr lang="en-US" sz="1600" dirty="0" err="1"/>
              <a:t>Numbots</a:t>
            </a:r>
            <a:r>
              <a:rPr lang="en-US" sz="1600" dirty="0"/>
              <a:t> for those who wish to play at home. </a:t>
            </a:r>
          </a:p>
        </p:txBody>
      </p:sp>
      <p:pic>
        <p:nvPicPr>
          <p:cNvPr id="8196" name="Picture 4" descr="How to Enjoy Reading Books. I've recently discovered that I have… | by  Andres Marinkovic | Personal Growth | Mediu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41164" y="1855739"/>
            <a:ext cx="4011295" cy="267954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Numbots!!!! – Front Street Primary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4858" y="5291509"/>
            <a:ext cx="2439075" cy="1190955"/>
          </a:xfrm>
          <a:prstGeom prst="rect">
            <a:avLst/>
          </a:prstGeom>
          <a:noFill/>
          <a:extLst>
            <a:ext uri="{909E8E84-426E-40DD-AFC4-6F175D3DCCD1}">
              <a14:hiddenFill xmlns:a14="http://schemas.microsoft.com/office/drawing/2010/main">
                <a:solidFill>
                  <a:srgbClr val="FFFFFF"/>
                </a:solidFill>
              </a14:hiddenFill>
            </a:ext>
          </a:extLst>
        </p:spPr>
      </p:pic>
      <p:sp>
        <p:nvSpPr>
          <p:cNvPr id="6" name="Subtitle 2">
            <a:extLst>
              <a:ext uri="{FF2B5EF4-FFF2-40B4-BE49-F238E27FC236}">
                <a16:creationId xmlns:a16="http://schemas.microsoft.com/office/drawing/2014/main" id="{34BF776A-EF21-425D-983D-E12D9090A32B}"/>
              </a:ext>
            </a:extLst>
          </p:cNvPr>
          <p:cNvSpPr txBox="1">
            <a:spLocks/>
          </p:cNvSpPr>
          <p:nvPr/>
        </p:nvSpPr>
        <p:spPr>
          <a:xfrm>
            <a:off x="626274" y="1231435"/>
            <a:ext cx="6417993" cy="3928154"/>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l">
              <a:lnSpc>
                <a:spcPct val="160000"/>
              </a:lnSpc>
              <a:buFont typeface="Wingdings" panose="05000000000000000000" pitchFamily="2" charset="2"/>
              <a:buChar char="Ø"/>
            </a:pPr>
            <a:r>
              <a:rPr lang="en-US" sz="2000" dirty="0"/>
              <a:t>The only homework in Year 1 is </a:t>
            </a:r>
            <a:r>
              <a:rPr lang="en-US" sz="2000" b="1" dirty="0"/>
              <a:t>reading </a:t>
            </a:r>
            <a:r>
              <a:rPr lang="en-US" sz="2000" dirty="0"/>
              <a:t>– your child reading their phonic book to you, and you reading and enjoying books together </a:t>
            </a:r>
            <a:r>
              <a:rPr lang="en-US" sz="2000" dirty="0">
                <a:sym typeface="Wingdings" panose="05000000000000000000" pitchFamily="2" charset="2"/>
              </a:rPr>
              <a:t></a:t>
            </a:r>
          </a:p>
          <a:p>
            <a:pPr marL="285750" indent="-285750" algn="l">
              <a:lnSpc>
                <a:spcPct val="160000"/>
              </a:lnSpc>
              <a:buFont typeface="Wingdings" panose="05000000000000000000" pitchFamily="2" charset="2"/>
              <a:buChar char="Ø"/>
            </a:pPr>
            <a:endParaRPr lang="en-US" sz="2000" dirty="0"/>
          </a:p>
          <a:p>
            <a:pPr algn="l"/>
            <a:r>
              <a:rPr lang="en-US" sz="2000" dirty="0"/>
              <a:t>The expectations are:</a:t>
            </a:r>
          </a:p>
          <a:p>
            <a:pPr marL="285750" indent="-285750" algn="l">
              <a:buFont typeface="Arial" panose="020B0604020202020204" pitchFamily="34" charset="0"/>
              <a:buChar char="•"/>
            </a:pPr>
            <a:r>
              <a:rPr lang="en-US" sz="2000" dirty="0"/>
              <a:t>Daily reading </a:t>
            </a:r>
          </a:p>
          <a:p>
            <a:pPr algn="l"/>
            <a:r>
              <a:rPr lang="en-US" sz="2000" dirty="0"/>
              <a:t>	(aim for 2+ pages or 5 minutes)</a:t>
            </a:r>
          </a:p>
          <a:p>
            <a:pPr algn="l"/>
            <a:endParaRPr lang="en-US" sz="2000" dirty="0"/>
          </a:p>
        </p:txBody>
      </p:sp>
    </p:spTree>
    <p:extLst>
      <p:ext uri="{BB962C8B-B14F-4D97-AF65-F5344CB8AC3E}">
        <p14:creationId xmlns:p14="http://schemas.microsoft.com/office/powerpoint/2010/main" val="249785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Mesh and Marble Monkey Fidget – Classroom Management Toolbox">
            <a:extLst>
              <a:ext uri="{FF2B5EF4-FFF2-40B4-BE49-F238E27FC236}">
                <a16:creationId xmlns:a16="http://schemas.microsoft.com/office/drawing/2014/main" id="{CEA7D444-6A29-4A73-BA67-089AB7F247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1922" y="205051"/>
            <a:ext cx="3022977" cy="18817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27F8031-4EA2-4028-AAAB-83C8E52307EC}"/>
              </a:ext>
            </a:extLst>
          </p:cNvPr>
          <p:cNvSpPr>
            <a:spLocks noGrp="1"/>
          </p:cNvSpPr>
          <p:nvPr>
            <p:ph type="title"/>
          </p:nvPr>
        </p:nvSpPr>
        <p:spPr/>
        <p:txBody>
          <a:bodyPr/>
          <a:lstStyle/>
          <a:p>
            <a:r>
              <a:rPr lang="en-GB" dirty="0"/>
              <a:t>Fidget Tools</a:t>
            </a:r>
          </a:p>
        </p:txBody>
      </p:sp>
      <p:sp>
        <p:nvSpPr>
          <p:cNvPr id="3" name="Content Placeholder 2">
            <a:extLst>
              <a:ext uri="{FF2B5EF4-FFF2-40B4-BE49-F238E27FC236}">
                <a16:creationId xmlns:a16="http://schemas.microsoft.com/office/drawing/2014/main" id="{99722769-2D9F-4032-B81F-25D07AEBB9BA}"/>
              </a:ext>
            </a:extLst>
          </p:cNvPr>
          <p:cNvSpPr>
            <a:spLocks noGrp="1"/>
          </p:cNvSpPr>
          <p:nvPr>
            <p:ph idx="1"/>
          </p:nvPr>
        </p:nvSpPr>
        <p:spPr/>
        <p:txBody>
          <a:bodyPr/>
          <a:lstStyle/>
          <a:p>
            <a:r>
              <a:rPr lang="en-GB" dirty="0"/>
              <a:t>Some children are offered a ‘fidget tool’ in class to keep their hands busy while needing to focus for a longer period of listening</a:t>
            </a:r>
          </a:p>
          <a:p>
            <a:r>
              <a:rPr lang="en-GB" dirty="0"/>
              <a:t>These will be given out by the school, as judged beneficial by the class teacher or </a:t>
            </a:r>
            <a:r>
              <a:rPr lang="en-GB" dirty="0" err="1"/>
              <a:t>SENco</a:t>
            </a:r>
            <a:endParaRPr lang="en-GB" dirty="0"/>
          </a:p>
          <a:p>
            <a:r>
              <a:rPr lang="en-GB" dirty="0"/>
              <a:t>Please do not send in a fidget toy from home, but if you suspect your child may benefit from one, you are welcome to drop us an email and we will monitor their needs and supply one if we feel it will have a beneficial effect. In practice, some children are more distracted by the fidget item itself than they are without it!</a:t>
            </a:r>
          </a:p>
          <a:p>
            <a:r>
              <a:rPr lang="en-GB" dirty="0"/>
              <a:t>We have other tools in school that can support children, especially those with Special Educational Needs and Disabilities, which will be provided as necessary</a:t>
            </a:r>
          </a:p>
        </p:txBody>
      </p:sp>
      <p:pic>
        <p:nvPicPr>
          <p:cNvPr id="2054" name="Picture 6" descr="Stretchy String Fidget Toys (Pack of 6)">
            <a:extLst>
              <a:ext uri="{FF2B5EF4-FFF2-40B4-BE49-F238E27FC236}">
                <a16:creationId xmlns:a16="http://schemas.microsoft.com/office/drawing/2014/main" id="{220D72C3-D10D-4957-B68B-81F1D3CF6A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4224" y="2241272"/>
            <a:ext cx="1692136" cy="169921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6 Pcs Textured Soft Worry Stone, Thumb Worry Sensory Stones Calming Toys  for Kids Textured Colored Worry Stones Silicone for Student Children Stress  ...">
            <a:extLst>
              <a:ext uri="{FF2B5EF4-FFF2-40B4-BE49-F238E27FC236}">
                <a16:creationId xmlns:a16="http://schemas.microsoft.com/office/drawing/2014/main" id="{699BEDC1-84D8-4B8A-83C0-0FD6BE05099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29679" y="156389"/>
            <a:ext cx="1930400" cy="193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523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Assessment</a:t>
            </a:r>
          </a:p>
        </p:txBody>
      </p:sp>
      <p:sp>
        <p:nvSpPr>
          <p:cNvPr id="3" name="Content Placeholder 2"/>
          <p:cNvSpPr>
            <a:spLocks noGrp="1"/>
          </p:cNvSpPr>
          <p:nvPr>
            <p:ph idx="1"/>
          </p:nvPr>
        </p:nvSpPr>
        <p:spPr>
          <a:xfrm>
            <a:off x="677333" y="1429069"/>
            <a:ext cx="8998681" cy="5187862"/>
          </a:xfrm>
        </p:spPr>
        <p:txBody>
          <a:bodyPr>
            <a:normAutofit/>
          </a:bodyPr>
          <a:lstStyle/>
          <a:p>
            <a:r>
              <a:rPr lang="en-US" dirty="0">
                <a:solidFill>
                  <a:schemeClr val="tx1"/>
                </a:solidFill>
              </a:rPr>
              <a:t>We assess the children throughout the year taking into account their work in books and their contributions in class.</a:t>
            </a:r>
          </a:p>
          <a:p>
            <a:r>
              <a:rPr lang="en-US" dirty="0">
                <a:solidFill>
                  <a:schemeClr val="tx1"/>
                </a:solidFill>
              </a:rPr>
              <a:t>There are </a:t>
            </a:r>
            <a:r>
              <a:rPr lang="en-US" b="1" dirty="0">
                <a:solidFill>
                  <a:schemeClr val="tx1"/>
                </a:solidFill>
              </a:rPr>
              <a:t>two formal parents’ evenings </a:t>
            </a:r>
            <a:r>
              <a:rPr lang="en-US" dirty="0">
                <a:solidFill>
                  <a:schemeClr val="tx1"/>
                </a:solidFill>
              </a:rPr>
              <a:t>in the Autumn and Spring terms; these are an opportunity to discuss progress, successes, areas for development and strategies moving forward alongside any pastoral areas. Your child’s individual targets will also be shared with you at these meetings.</a:t>
            </a:r>
          </a:p>
          <a:p>
            <a:r>
              <a:rPr lang="en-US" dirty="0">
                <a:solidFill>
                  <a:schemeClr val="tx1"/>
                </a:solidFill>
              </a:rPr>
              <a:t>There is an additional open evening for parents in the Summer term to visit your child’s current class teacher and/or meet the new teacher for the coming year.</a:t>
            </a:r>
          </a:p>
          <a:p>
            <a:r>
              <a:rPr lang="en-US" dirty="0">
                <a:solidFill>
                  <a:schemeClr val="tx1"/>
                </a:solidFill>
              </a:rPr>
              <a:t>Formal reports are produced during the Summer term and will give an        overview of your child’s attainment in all subjects, a personal comment          from the teacher and Headteacher, and targets for the year ahead. </a:t>
            </a:r>
            <a:endParaRPr lang="en-GB" dirty="0">
              <a:solidFill>
                <a:schemeClr val="tx1"/>
              </a:solidFill>
            </a:endParaRPr>
          </a:p>
          <a:p>
            <a:r>
              <a:rPr lang="en-GB" dirty="0">
                <a:solidFill>
                  <a:schemeClr val="tx1"/>
                </a:solidFill>
              </a:rPr>
              <a:t>Towards the end of Year 1, the class will complete a phonics screening           check. This involves reading 40 words (20 real words and 20 pseudo             words).  </a:t>
            </a:r>
          </a:p>
          <a:p>
            <a:pPr marL="0" indent="0">
              <a:buNone/>
            </a:pPr>
            <a:endParaRPr lang="en-US" dirty="0"/>
          </a:p>
        </p:txBody>
      </p:sp>
      <p:pic>
        <p:nvPicPr>
          <p:cNvPr id="4" name="Picture 3"/>
          <p:cNvPicPr>
            <a:picLocks noChangeAspect="1"/>
          </p:cNvPicPr>
          <p:nvPr/>
        </p:nvPicPr>
        <p:blipFill>
          <a:blip r:embed="rId2"/>
          <a:stretch>
            <a:fillRect/>
          </a:stretch>
        </p:blipFill>
        <p:spPr>
          <a:xfrm>
            <a:off x="8566904" y="4023000"/>
            <a:ext cx="3505504" cy="2450804"/>
          </a:xfrm>
          <a:prstGeom prst="rect">
            <a:avLst/>
          </a:prstGeom>
        </p:spPr>
      </p:pic>
    </p:spTree>
    <p:extLst>
      <p:ext uri="{BB962C8B-B14F-4D97-AF65-F5344CB8AC3E}">
        <p14:creationId xmlns:p14="http://schemas.microsoft.com/office/powerpoint/2010/main" val="3940146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Communication</a:t>
            </a:r>
          </a:p>
        </p:txBody>
      </p:sp>
      <p:sp>
        <p:nvSpPr>
          <p:cNvPr id="3" name="Content Placeholder 2"/>
          <p:cNvSpPr>
            <a:spLocks noGrp="1"/>
          </p:cNvSpPr>
          <p:nvPr>
            <p:ph idx="1"/>
          </p:nvPr>
        </p:nvSpPr>
        <p:spPr>
          <a:xfrm>
            <a:off x="677334" y="1395818"/>
            <a:ext cx="10112586" cy="5237738"/>
          </a:xfrm>
        </p:spPr>
        <p:txBody>
          <a:bodyPr/>
          <a:lstStyle/>
          <a:p>
            <a:r>
              <a:rPr lang="en-GB" dirty="0"/>
              <a:t>Please contact the class teacher first with any questions or worries.</a:t>
            </a:r>
          </a:p>
          <a:p>
            <a:r>
              <a:rPr lang="en-GB" dirty="0"/>
              <a:t>For short questions / messages:</a:t>
            </a:r>
          </a:p>
          <a:p>
            <a:pPr>
              <a:buFontTx/>
              <a:buChar char="-"/>
            </a:pPr>
            <a:r>
              <a:rPr lang="en-GB" dirty="0"/>
              <a:t>catch us at drop-off or pick-up times,</a:t>
            </a:r>
          </a:p>
          <a:p>
            <a:pPr>
              <a:buFontTx/>
              <a:buChar char="-"/>
            </a:pPr>
            <a:r>
              <a:rPr lang="en-GB" dirty="0"/>
              <a:t>use the class email address year1@woottonpri.iow.sch.uk (checked 8:30 – 4:00),</a:t>
            </a:r>
          </a:p>
          <a:p>
            <a:pPr>
              <a:buFontTx/>
              <a:buChar char="-"/>
            </a:pPr>
            <a:r>
              <a:rPr lang="en-GB" dirty="0"/>
              <a:t>pop a note into the reading diary for any non-urgent queries.</a:t>
            </a:r>
          </a:p>
          <a:p>
            <a:r>
              <a:rPr lang="en-GB" dirty="0"/>
              <a:t>For longer conversations:</a:t>
            </a:r>
          </a:p>
          <a:p>
            <a:pPr>
              <a:buFontTx/>
              <a:buChar char="-"/>
            </a:pPr>
            <a:r>
              <a:rPr lang="en-GB" dirty="0"/>
              <a:t>please arrange with the class teacher to meet after school or talk on the phone.</a:t>
            </a:r>
          </a:p>
          <a:p>
            <a:r>
              <a:rPr lang="en-GB" dirty="0"/>
              <a:t>Our weekly </a:t>
            </a:r>
            <a:r>
              <a:rPr lang="en-GB" b="1" dirty="0"/>
              <a:t>newsletter </a:t>
            </a:r>
            <a:r>
              <a:rPr lang="en-GB" dirty="0"/>
              <a:t>includes an update from each teacher on what the children have been learning alongside important messages from the Headteacher. </a:t>
            </a:r>
          </a:p>
          <a:p>
            <a:r>
              <a:rPr lang="en-GB" dirty="0"/>
              <a:t>Please keep the office updated with your contact details so you don’t miss any important messages </a:t>
            </a:r>
            <a:r>
              <a:rPr lang="en-GB" dirty="0">
                <a:sym typeface="Wingdings" panose="05000000000000000000" pitchFamily="2" charset="2"/>
              </a:rPr>
              <a:t></a:t>
            </a:r>
            <a:endParaRPr lang="en-GB" dirty="0"/>
          </a:p>
          <a:p>
            <a:endParaRPr lang="en-GB" dirty="0"/>
          </a:p>
        </p:txBody>
      </p:sp>
      <p:pic>
        <p:nvPicPr>
          <p:cNvPr id="2050" name="Picture 2" descr="What should an open-door policy really mean? - F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57222" y="927400"/>
            <a:ext cx="2857444" cy="1508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725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6430" y="995988"/>
            <a:ext cx="7889966" cy="2587928"/>
          </a:xfrm>
        </p:spPr>
        <p:txBody>
          <a:bodyPr/>
          <a:lstStyle/>
          <a:p>
            <a:pPr algn="ctr"/>
            <a:r>
              <a:rPr lang="en-US" dirty="0"/>
              <a:t>We are looking forward to a fantastic year in </a:t>
            </a:r>
            <a:br>
              <a:rPr lang="en-US" dirty="0"/>
            </a:br>
            <a:r>
              <a:rPr lang="en-US" dirty="0"/>
              <a:t>Webster Class </a:t>
            </a:r>
            <a:r>
              <a:rPr lang="en-US" dirty="0">
                <a:sym typeface="Wingdings" panose="05000000000000000000" pitchFamily="2" charset="2"/>
              </a:rPr>
              <a:t></a:t>
            </a:r>
            <a:endParaRPr lang="en-GB" dirty="0"/>
          </a:p>
        </p:txBody>
      </p:sp>
      <p:sp>
        <p:nvSpPr>
          <p:cNvPr id="11" name="Subtitle 2"/>
          <p:cNvSpPr>
            <a:spLocks noGrp="1"/>
          </p:cNvSpPr>
          <p:nvPr>
            <p:ph type="subTitle" idx="1"/>
          </p:nvPr>
        </p:nvSpPr>
        <p:spPr>
          <a:xfrm>
            <a:off x="831764" y="4333583"/>
            <a:ext cx="5929221" cy="1755252"/>
          </a:xfrm>
        </p:spPr>
        <p:txBody>
          <a:bodyPr>
            <a:noAutofit/>
          </a:bodyPr>
          <a:lstStyle/>
          <a:p>
            <a:pPr algn="ctr"/>
            <a:r>
              <a:rPr lang="en-US" sz="2000" dirty="0"/>
              <a:t>Please feel free to ask any questions now, pop them on a post-it, or in a email. </a:t>
            </a:r>
          </a:p>
          <a:p>
            <a:pPr algn="ctr"/>
            <a:r>
              <a:rPr lang="en-US" sz="2000" dirty="0"/>
              <a:t>Thank you!</a:t>
            </a:r>
            <a:endParaRPr lang="en-GB" sz="2000" dirty="0"/>
          </a:p>
        </p:txBody>
      </p:sp>
      <p:pic>
        <p:nvPicPr>
          <p:cNvPr id="4" name="Picture 3" descr="CBeebies' George Webster writes books because &quot;being different is great' -  BBC Bitesize">
            <a:extLst>
              <a:ext uri="{FF2B5EF4-FFF2-40B4-BE49-F238E27FC236}">
                <a16:creationId xmlns:a16="http://schemas.microsoft.com/office/drawing/2014/main" id="{057681DA-83E3-409D-BC6D-D50456DE05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781" r="20435"/>
          <a:stretch>
            <a:fillRect/>
          </a:stretch>
        </p:blipFill>
        <p:spPr bwMode="auto">
          <a:xfrm>
            <a:off x="7485052" y="3583916"/>
            <a:ext cx="3164665" cy="296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extLst>
      <p:ext uri="{BB962C8B-B14F-4D97-AF65-F5344CB8AC3E}">
        <p14:creationId xmlns:p14="http://schemas.microsoft.com/office/powerpoint/2010/main" val="1902302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9863" y="513804"/>
            <a:ext cx="3717934" cy="863499"/>
          </a:xfrm>
        </p:spPr>
        <p:txBody>
          <a:bodyPr/>
          <a:lstStyle/>
          <a:p>
            <a:r>
              <a:rPr lang="en-US" dirty="0"/>
              <a:t>Who’s Who</a:t>
            </a:r>
            <a:endParaRPr lang="en-GB" dirty="0"/>
          </a:p>
        </p:txBody>
      </p:sp>
      <p:sp>
        <p:nvSpPr>
          <p:cNvPr id="3" name="Subtitle 2"/>
          <p:cNvSpPr>
            <a:spLocks noGrp="1"/>
          </p:cNvSpPr>
          <p:nvPr>
            <p:ph type="subTitle" idx="1"/>
          </p:nvPr>
        </p:nvSpPr>
        <p:spPr>
          <a:xfrm>
            <a:off x="583474" y="1699241"/>
            <a:ext cx="5129349" cy="4466427"/>
          </a:xfrm>
        </p:spPr>
        <p:txBody>
          <a:bodyPr>
            <a:normAutofit/>
          </a:bodyPr>
          <a:lstStyle/>
          <a:p>
            <a:pPr algn="l"/>
            <a:r>
              <a:rPr lang="en-US" sz="3200" dirty="0"/>
              <a:t>Teachers: </a:t>
            </a:r>
          </a:p>
          <a:p>
            <a:pPr algn="l"/>
            <a:r>
              <a:rPr lang="en-US" sz="3200" dirty="0" err="1"/>
              <a:t>Mrs</a:t>
            </a:r>
            <a:r>
              <a:rPr lang="en-US" sz="3200" dirty="0"/>
              <a:t> Deakin </a:t>
            </a:r>
            <a:r>
              <a:rPr lang="en-US" sz="2000" dirty="0"/>
              <a:t>(Monday – Wednesday)</a:t>
            </a:r>
          </a:p>
          <a:p>
            <a:pPr algn="l"/>
            <a:r>
              <a:rPr lang="en-US" sz="3200" dirty="0" err="1"/>
              <a:t>Mrs</a:t>
            </a:r>
            <a:r>
              <a:rPr lang="en-US" sz="3200" dirty="0"/>
              <a:t> Ball </a:t>
            </a:r>
            <a:r>
              <a:rPr lang="en-US" sz="2000" dirty="0"/>
              <a:t>(Thursday – Friday)</a:t>
            </a:r>
          </a:p>
          <a:p>
            <a:pPr algn="l"/>
            <a:endParaRPr lang="en-US" sz="2000" dirty="0"/>
          </a:p>
          <a:p>
            <a:pPr algn="l"/>
            <a:endParaRPr lang="en-US" sz="2000" dirty="0"/>
          </a:p>
          <a:p>
            <a:pPr algn="l"/>
            <a:r>
              <a:rPr lang="en-US" sz="3200" dirty="0"/>
              <a:t>Teaching assistant: </a:t>
            </a:r>
          </a:p>
          <a:p>
            <a:pPr algn="l"/>
            <a:r>
              <a:rPr lang="en-US" sz="3200" dirty="0"/>
              <a:t>Miss </a:t>
            </a:r>
            <a:r>
              <a:rPr lang="en-US" sz="3200" dirty="0" err="1"/>
              <a:t>Throp</a:t>
            </a:r>
            <a:r>
              <a:rPr lang="en-US" sz="3200" dirty="0"/>
              <a:t> </a:t>
            </a:r>
          </a:p>
          <a:p>
            <a:pPr algn="l"/>
            <a:endParaRPr lang="en-US" sz="3200" dirty="0"/>
          </a:p>
        </p:txBody>
      </p:sp>
      <p:pic>
        <p:nvPicPr>
          <p:cNvPr id="5" name="Picture 4">
            <a:extLst>
              <a:ext uri="{FF2B5EF4-FFF2-40B4-BE49-F238E27FC236}">
                <a16:creationId xmlns:a16="http://schemas.microsoft.com/office/drawing/2014/main" id="{31C5F034-AE47-4DCA-880C-A0B261E0DD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0269" y="1215958"/>
            <a:ext cx="1757819" cy="2342437"/>
          </a:xfrm>
          <a:prstGeom prst="rect">
            <a:avLst/>
          </a:prstGeom>
        </p:spPr>
      </p:pic>
      <p:pic>
        <p:nvPicPr>
          <p:cNvPr id="49" name="Picture 48">
            <a:extLst>
              <a:ext uri="{FF2B5EF4-FFF2-40B4-BE49-F238E27FC236}">
                <a16:creationId xmlns:a16="http://schemas.microsoft.com/office/drawing/2014/main" id="{0F826DD4-9538-41D2-BE68-7BE73D022F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6108" y="1215959"/>
            <a:ext cx="1757819" cy="2343758"/>
          </a:xfrm>
          <a:prstGeom prst="rect">
            <a:avLst/>
          </a:prstGeom>
        </p:spPr>
      </p:pic>
      <p:pic>
        <p:nvPicPr>
          <p:cNvPr id="6" name="Picture 5">
            <a:extLst>
              <a:ext uri="{FF2B5EF4-FFF2-40B4-BE49-F238E27FC236}">
                <a16:creationId xmlns:a16="http://schemas.microsoft.com/office/drawing/2014/main" id="{241F6A99-4068-930A-5549-9F8208BE1615}"/>
              </a:ext>
            </a:extLst>
          </p:cNvPr>
          <p:cNvPicPr>
            <a:picLocks noChangeAspect="1"/>
          </p:cNvPicPr>
          <p:nvPr/>
        </p:nvPicPr>
        <p:blipFill>
          <a:blip r:embed="rId4"/>
          <a:stretch>
            <a:fillRect/>
          </a:stretch>
        </p:blipFill>
        <p:spPr>
          <a:xfrm>
            <a:off x="5634156" y="4376507"/>
            <a:ext cx="1802600" cy="2111099"/>
          </a:xfrm>
          <a:prstGeom prst="rect">
            <a:avLst/>
          </a:prstGeom>
        </p:spPr>
      </p:pic>
    </p:spTree>
    <p:extLst>
      <p:ext uri="{BB962C8B-B14F-4D97-AF65-F5344CB8AC3E}">
        <p14:creationId xmlns:p14="http://schemas.microsoft.com/office/powerpoint/2010/main" val="1099631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4731" y="96763"/>
            <a:ext cx="7766936" cy="948265"/>
          </a:xfrm>
        </p:spPr>
        <p:txBody>
          <a:bodyPr/>
          <a:lstStyle/>
          <a:p>
            <a:pPr algn="l"/>
            <a:r>
              <a:rPr lang="en-US" dirty="0"/>
              <a:t>Key times</a:t>
            </a:r>
            <a:endParaRPr lang="en-GB" dirty="0"/>
          </a:p>
        </p:txBody>
      </p:sp>
      <p:sp>
        <p:nvSpPr>
          <p:cNvPr id="3" name="Subtitle 2"/>
          <p:cNvSpPr>
            <a:spLocks noGrp="1"/>
          </p:cNvSpPr>
          <p:nvPr>
            <p:ph type="subTitle" idx="1"/>
          </p:nvPr>
        </p:nvSpPr>
        <p:spPr>
          <a:xfrm>
            <a:off x="844731" y="1045028"/>
            <a:ext cx="8917578" cy="5386252"/>
          </a:xfrm>
        </p:spPr>
        <p:txBody>
          <a:bodyPr>
            <a:noAutofit/>
          </a:bodyPr>
          <a:lstStyle/>
          <a:p>
            <a:pPr algn="l"/>
            <a:r>
              <a:rPr lang="en-US" sz="2000" dirty="0">
                <a:solidFill>
                  <a:schemeClr val="tx1"/>
                </a:solidFill>
              </a:rPr>
              <a:t>Doors open at 8:30am until 8:40am</a:t>
            </a:r>
          </a:p>
          <a:p>
            <a:pPr algn="l"/>
            <a:r>
              <a:rPr lang="en-US" sz="1600" dirty="0"/>
              <a:t>	Please drop your child off at the outside door of their classroom. We will help them put   </a:t>
            </a:r>
          </a:p>
          <a:p>
            <a:pPr algn="l"/>
            <a:r>
              <a:rPr lang="en-US" sz="1600" dirty="0"/>
              <a:t>        their things away and get started with an activity.</a:t>
            </a:r>
          </a:p>
          <a:p>
            <a:pPr algn="l"/>
            <a:r>
              <a:rPr lang="en-US" sz="2000" dirty="0">
                <a:solidFill>
                  <a:schemeClr val="tx1"/>
                </a:solidFill>
              </a:rPr>
              <a:t>KS1 break is at 10:15am</a:t>
            </a:r>
          </a:p>
          <a:p>
            <a:pPr algn="l"/>
            <a:r>
              <a:rPr lang="en-US" sz="2000" dirty="0"/>
              <a:t>	</a:t>
            </a:r>
            <a:r>
              <a:rPr lang="en-US" sz="1600" dirty="0"/>
              <a:t>KS1 have healthy snacks of fruit or vegetables provided daily – if your child brings their own snack, this can be fruit, veggies, cheese, yogurt or plain rice cakes.</a:t>
            </a:r>
          </a:p>
          <a:p>
            <a:pPr algn="l"/>
            <a:r>
              <a:rPr lang="en-US" sz="2000" dirty="0">
                <a:solidFill>
                  <a:schemeClr val="tx1"/>
                </a:solidFill>
              </a:rPr>
              <a:t>KS1 lunch is at 11:45am</a:t>
            </a:r>
          </a:p>
          <a:p>
            <a:pPr algn="l"/>
            <a:r>
              <a:rPr lang="en-US" sz="2000" dirty="0"/>
              <a:t>	</a:t>
            </a:r>
            <a:r>
              <a:rPr lang="en-US" sz="1600" dirty="0"/>
              <a:t>All pupils in KS1 can have a free school meal – choose from the daily hot option, a 	baguette or a jacket potato with a choice of filling.                                    	     	Children may bring a packed lunch from home if they prefer.</a:t>
            </a:r>
          </a:p>
          <a:p>
            <a:pPr algn="l"/>
            <a:r>
              <a:rPr lang="en-US" sz="2000" dirty="0">
                <a:solidFill>
                  <a:schemeClr val="tx1"/>
                </a:solidFill>
              </a:rPr>
              <a:t>Pick up is at 3:10pm </a:t>
            </a:r>
          </a:p>
          <a:p>
            <a:pPr algn="l"/>
            <a:r>
              <a:rPr lang="en-US" sz="2000" dirty="0"/>
              <a:t>	</a:t>
            </a:r>
            <a:r>
              <a:rPr lang="en-US" sz="1600" dirty="0"/>
              <a:t>In KS1 your child will be called to come outside to meet you once their adult is seen </a:t>
            </a:r>
          </a:p>
          <a:p>
            <a:pPr algn="l"/>
            <a:r>
              <a:rPr lang="en-US" sz="1600" dirty="0"/>
              <a:t>       waiting outside the classroom.</a:t>
            </a:r>
          </a:p>
          <a:p>
            <a:pPr algn="l"/>
            <a:r>
              <a:rPr lang="en-US" sz="2000" dirty="0">
                <a:solidFill>
                  <a:schemeClr val="tx1"/>
                </a:solidFill>
              </a:rPr>
              <a:t>A range of clubs run from 3:10 – 4:10pm</a:t>
            </a:r>
          </a:p>
          <a:p>
            <a:pPr algn="l"/>
            <a:r>
              <a:rPr lang="en-US" sz="1600" dirty="0"/>
              <a:t>These will be allocated each half-term – keep an eye out for the booking letter. </a:t>
            </a:r>
            <a:r>
              <a:rPr lang="en-US" sz="1600" dirty="0">
                <a:sym typeface="Wingdings" panose="05000000000000000000" pitchFamily="2" charset="2"/>
              </a:rPr>
              <a:t></a:t>
            </a:r>
            <a:endParaRPr lang="en-GB" sz="1600" dirty="0"/>
          </a:p>
        </p:txBody>
      </p:sp>
    </p:spTree>
    <p:extLst>
      <p:ext uri="{BB962C8B-B14F-4D97-AF65-F5344CB8AC3E}">
        <p14:creationId xmlns:p14="http://schemas.microsoft.com/office/powerpoint/2010/main" val="3970383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24" y="365760"/>
            <a:ext cx="8866678" cy="1564640"/>
          </a:xfrm>
        </p:spPr>
        <p:txBody>
          <a:bodyPr/>
          <a:lstStyle/>
          <a:p>
            <a:r>
              <a:rPr lang="en-US" dirty="0"/>
              <a:t>Transition to Year 1</a:t>
            </a:r>
            <a:endParaRPr lang="en-GB" dirty="0"/>
          </a:p>
        </p:txBody>
      </p:sp>
      <p:sp>
        <p:nvSpPr>
          <p:cNvPr id="3" name="Content Placeholder 2"/>
          <p:cNvSpPr>
            <a:spLocks noGrp="1"/>
          </p:cNvSpPr>
          <p:nvPr>
            <p:ph idx="1"/>
          </p:nvPr>
        </p:nvSpPr>
        <p:spPr>
          <a:xfrm>
            <a:off x="292994" y="1155727"/>
            <a:ext cx="9299176" cy="5007751"/>
          </a:xfrm>
        </p:spPr>
        <p:txBody>
          <a:bodyPr>
            <a:normAutofit/>
          </a:bodyPr>
          <a:lstStyle/>
          <a:p>
            <a:r>
              <a:rPr lang="en-GB" dirty="0"/>
              <a:t>Learning in reception is play-based. Play-based learning will carry on for at least    the first two half-terms in Year 1 to support children with the transition.</a:t>
            </a:r>
          </a:p>
          <a:p>
            <a:pPr marL="0" indent="0">
              <a:buNone/>
            </a:pPr>
            <a:endParaRPr lang="en-GB" dirty="0"/>
          </a:p>
          <a:p>
            <a:r>
              <a:rPr lang="en-GB" dirty="0"/>
              <a:t>After Christmas, the learning in Year 1 begins to become more formal and adult-directed. The transition from play-based learning to more formal learning is </a:t>
            </a:r>
            <a:r>
              <a:rPr lang="en-GB" u="sng" dirty="0"/>
              <a:t>very gradual</a:t>
            </a:r>
            <a:r>
              <a:rPr lang="en-GB" dirty="0"/>
              <a:t>.</a:t>
            </a:r>
          </a:p>
          <a:p>
            <a:pPr marL="0" indent="0">
              <a:buNone/>
            </a:pPr>
            <a:endParaRPr lang="en-GB" dirty="0"/>
          </a:p>
          <a:p>
            <a:r>
              <a:rPr lang="en-GB" dirty="0"/>
              <a:t>Talk positively about the move to year 1 with your child: ‘It will be exciting             to learn about new things, won’t it?’. We are always here to help so do let               us know if there are any worries or questions </a:t>
            </a:r>
            <a:r>
              <a:rPr lang="en-GB" dirty="0">
                <a:sym typeface="Wingdings" panose="05000000000000000000" pitchFamily="2" charset="2"/>
              </a:rPr>
              <a:t></a:t>
            </a:r>
            <a:endParaRPr lang="en-GB" dirty="0"/>
          </a:p>
          <a:p>
            <a:pPr marL="0" indent="0">
              <a:buNone/>
            </a:pPr>
            <a:endParaRPr lang="en-GB" dirty="0"/>
          </a:p>
          <a:p>
            <a:r>
              <a:rPr lang="en-GB" dirty="0"/>
              <a:t>In Year 1 your child’s learning will be recorded in exercise books. Don’t worry, you will have plenty of opportunities to look at these throughout the year. Remember to look at the newsletter every week too, which will tell you more about the learning in Year 1.</a:t>
            </a:r>
          </a:p>
        </p:txBody>
      </p:sp>
      <p:pic>
        <p:nvPicPr>
          <p:cNvPr id="1026" name="Picture 2">
            <a:extLst>
              <a:ext uri="{FF2B5EF4-FFF2-40B4-BE49-F238E27FC236}">
                <a16:creationId xmlns:a16="http://schemas.microsoft.com/office/drawing/2014/main" id="{64310C6B-9E2F-40C4-A02F-E375E599D9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5081" y="2612539"/>
            <a:ext cx="2579595" cy="19340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27" name="Picture 3">
            <a:extLst>
              <a:ext uri="{FF2B5EF4-FFF2-40B4-BE49-F238E27FC236}">
                <a16:creationId xmlns:a16="http://schemas.microsoft.com/office/drawing/2014/main" id="{E8783FDD-AB44-44B5-8857-2BD5193F9F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5354" y="242874"/>
            <a:ext cx="2773652" cy="20825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28" name="Picture 4">
            <a:extLst>
              <a:ext uri="{FF2B5EF4-FFF2-40B4-BE49-F238E27FC236}">
                <a16:creationId xmlns:a16="http://schemas.microsoft.com/office/drawing/2014/main" id="{C7DD64F2-4ED3-4AA6-92B6-4D365BCA3E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58852" y="4833701"/>
            <a:ext cx="2240154" cy="16801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2409205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Reading / Phonics</a:t>
            </a:r>
            <a:endParaRPr lang="en-GB" dirty="0"/>
          </a:p>
        </p:txBody>
      </p:sp>
      <p:sp>
        <p:nvSpPr>
          <p:cNvPr id="3" name="Content Placeholder 2"/>
          <p:cNvSpPr>
            <a:spLocks noGrp="1"/>
          </p:cNvSpPr>
          <p:nvPr>
            <p:ph idx="1"/>
          </p:nvPr>
        </p:nvSpPr>
        <p:spPr>
          <a:xfrm>
            <a:off x="560955" y="1517319"/>
            <a:ext cx="9118621" cy="4983233"/>
          </a:xfrm>
        </p:spPr>
        <p:txBody>
          <a:bodyPr>
            <a:normAutofit fontScale="92500" lnSpcReduction="10000"/>
          </a:bodyPr>
          <a:lstStyle/>
          <a:p>
            <a:r>
              <a:rPr lang="en-GB" dirty="0">
                <a:solidFill>
                  <a:schemeClr val="tx1"/>
                </a:solidFill>
              </a:rPr>
              <a:t>We will continue to learn new phonic sounds for reading in Year 1. We will have phonics lessons daily. For more information and resources about our phonic programme please see: </a:t>
            </a:r>
            <a:r>
              <a:rPr lang="en-GB" dirty="0">
                <a:solidFill>
                  <a:schemeClr val="tx1"/>
                </a:solidFill>
                <a:hlinkClick r:id="rId2"/>
              </a:rPr>
              <a:t>https://www.littlewandlelettersandsounds.org.uk/resources/for-parents/</a:t>
            </a:r>
            <a:endParaRPr lang="en-GB" dirty="0">
              <a:solidFill>
                <a:schemeClr val="tx1"/>
              </a:solidFill>
            </a:endParaRPr>
          </a:p>
          <a:p>
            <a:pPr marL="0" indent="0">
              <a:buNone/>
            </a:pPr>
            <a:endParaRPr lang="en-GB" dirty="0">
              <a:solidFill>
                <a:schemeClr val="tx1"/>
              </a:solidFill>
            </a:endParaRPr>
          </a:p>
          <a:p>
            <a:r>
              <a:rPr lang="en-GB" dirty="0">
                <a:solidFill>
                  <a:schemeClr val="tx1"/>
                </a:solidFill>
              </a:rPr>
              <a:t>We will also continue to practise Common Exception Words or “tricky” words where the spelling pattern does not easily match learned phonics.</a:t>
            </a:r>
          </a:p>
          <a:p>
            <a:pPr marL="0" indent="0">
              <a:buNone/>
            </a:pPr>
            <a:endParaRPr lang="en-GB" dirty="0">
              <a:solidFill>
                <a:schemeClr val="tx1"/>
              </a:solidFill>
            </a:endParaRPr>
          </a:p>
          <a:p>
            <a:r>
              <a:rPr lang="en-GB" dirty="0">
                <a:solidFill>
                  <a:schemeClr val="tx1"/>
                </a:solidFill>
              </a:rPr>
              <a:t>The children will also make predictions, recall the main events in a narrative, ask questions and express opinions about stories.</a:t>
            </a:r>
          </a:p>
          <a:p>
            <a:endParaRPr lang="en-GB" dirty="0">
              <a:solidFill>
                <a:schemeClr val="tx1"/>
              </a:solidFill>
            </a:endParaRPr>
          </a:p>
          <a:p>
            <a:r>
              <a:rPr lang="en-GB" dirty="0">
                <a:solidFill>
                  <a:schemeClr val="tx1"/>
                </a:solidFill>
              </a:rPr>
              <a:t>The best way to support your child with phonics is by reading lots! Listen to              your child read everyday, but remember to read and enjoy stories together too!</a:t>
            </a:r>
          </a:p>
          <a:p>
            <a:endParaRPr lang="en-GB" dirty="0">
              <a:solidFill>
                <a:schemeClr val="tx1"/>
              </a:solidFill>
            </a:endParaRPr>
          </a:p>
          <a:p>
            <a:r>
              <a:rPr lang="en-GB" dirty="0">
                <a:solidFill>
                  <a:schemeClr val="tx1"/>
                </a:solidFill>
              </a:rPr>
              <a:t>The children will complete a phonics screening check at the end of Year 1               which will assess their phonic knowledge– this is nothing to worry about and               will take place as part of normal classroom practice. </a:t>
            </a:r>
          </a:p>
          <a:p>
            <a:pPr marL="0" indent="0">
              <a:buNone/>
            </a:pPr>
            <a:endParaRPr lang="en-GB" dirty="0">
              <a:solidFill>
                <a:schemeClr val="tx1"/>
              </a:solidFill>
            </a:endParaRPr>
          </a:p>
          <a:p>
            <a:pPr marL="0" indent="0">
              <a:buNone/>
            </a:pPr>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p:txBody>
      </p:sp>
      <p:pic>
        <p:nvPicPr>
          <p:cNvPr id="2050" name="Picture 2" descr="10 ESSENTIAL READS to improve reading comprehension"/>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762" b="11207"/>
          <a:stretch/>
        </p:blipFill>
        <p:spPr bwMode="auto">
          <a:xfrm>
            <a:off x="6051271" y="92576"/>
            <a:ext cx="1890948" cy="12674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82090" y="92576"/>
            <a:ext cx="1813818" cy="3093730"/>
          </a:xfrm>
          <a:prstGeom prst="rect">
            <a:avLst/>
          </a:prstGeom>
        </p:spPr>
      </p:pic>
      <p:pic>
        <p:nvPicPr>
          <p:cNvPr id="5" name="Picture 4"/>
          <p:cNvPicPr>
            <a:picLocks noChangeAspect="1"/>
          </p:cNvPicPr>
          <p:nvPr/>
        </p:nvPicPr>
        <p:blipFill>
          <a:blip r:embed="rId5"/>
          <a:stretch>
            <a:fillRect/>
          </a:stretch>
        </p:blipFill>
        <p:spPr>
          <a:xfrm>
            <a:off x="8786949" y="4157876"/>
            <a:ext cx="3344091" cy="2342676"/>
          </a:xfrm>
          <a:prstGeom prst="rect">
            <a:avLst/>
          </a:prstGeom>
        </p:spPr>
      </p:pic>
    </p:spTree>
    <p:extLst>
      <p:ext uri="{BB962C8B-B14F-4D97-AF65-F5344CB8AC3E}">
        <p14:creationId xmlns:p14="http://schemas.microsoft.com/office/powerpoint/2010/main" val="971103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354925" y="1037447"/>
            <a:ext cx="4680588" cy="5082250"/>
          </a:xfrm>
          <a:prstGeom prst="rect">
            <a:avLst/>
          </a:prstGeom>
        </p:spPr>
      </p:pic>
      <p:sp>
        <p:nvSpPr>
          <p:cNvPr id="2" name="Title 1"/>
          <p:cNvSpPr>
            <a:spLocks noGrp="1"/>
          </p:cNvSpPr>
          <p:nvPr>
            <p:ph type="title"/>
          </p:nvPr>
        </p:nvSpPr>
        <p:spPr>
          <a:xfrm>
            <a:off x="328199" y="377047"/>
            <a:ext cx="8596668" cy="1320800"/>
          </a:xfrm>
        </p:spPr>
        <p:txBody>
          <a:bodyPr/>
          <a:lstStyle/>
          <a:p>
            <a:r>
              <a:rPr lang="en-US" dirty="0"/>
              <a:t>Writing</a:t>
            </a:r>
            <a:endParaRPr lang="en-GB" dirty="0"/>
          </a:p>
        </p:txBody>
      </p:sp>
      <p:sp>
        <p:nvSpPr>
          <p:cNvPr id="3" name="Content Placeholder 2"/>
          <p:cNvSpPr>
            <a:spLocks noGrp="1"/>
          </p:cNvSpPr>
          <p:nvPr>
            <p:ph idx="1"/>
          </p:nvPr>
        </p:nvSpPr>
        <p:spPr>
          <a:xfrm>
            <a:off x="328198" y="1207885"/>
            <a:ext cx="8454557" cy="3880773"/>
          </a:xfrm>
        </p:spPr>
        <p:txBody>
          <a:bodyPr/>
          <a:lstStyle/>
          <a:p>
            <a:r>
              <a:rPr lang="en-GB" dirty="0">
                <a:solidFill>
                  <a:schemeClr val="tx1"/>
                </a:solidFill>
              </a:rPr>
              <a:t>In Year 1, these are the areas we will focus on in writing:</a:t>
            </a:r>
          </a:p>
          <a:p>
            <a:pPr lvl="1"/>
            <a:r>
              <a:rPr lang="en-GB" sz="1800" dirty="0">
                <a:solidFill>
                  <a:schemeClr val="tx1"/>
                </a:solidFill>
              </a:rPr>
              <a:t>Sit correctly at a table, holding a pencil comfortably and correctly</a:t>
            </a:r>
          </a:p>
          <a:p>
            <a:pPr lvl="1"/>
            <a:r>
              <a:rPr lang="en-GB" sz="1800" dirty="0">
                <a:solidFill>
                  <a:schemeClr val="tx1"/>
                </a:solidFill>
              </a:rPr>
              <a:t>Finger spaces </a:t>
            </a:r>
          </a:p>
          <a:p>
            <a:pPr lvl="1"/>
            <a:r>
              <a:rPr lang="en-GB" sz="1800" dirty="0">
                <a:solidFill>
                  <a:schemeClr val="tx1"/>
                </a:solidFill>
              </a:rPr>
              <a:t>Full stops </a:t>
            </a:r>
          </a:p>
          <a:p>
            <a:pPr lvl="1"/>
            <a:r>
              <a:rPr lang="en-GB" sz="1800" dirty="0">
                <a:solidFill>
                  <a:schemeClr val="tx1"/>
                </a:solidFill>
              </a:rPr>
              <a:t>Capital letters</a:t>
            </a:r>
          </a:p>
          <a:p>
            <a:pPr lvl="1"/>
            <a:r>
              <a:rPr lang="en-GB" sz="1800" dirty="0">
                <a:solidFill>
                  <a:schemeClr val="tx1"/>
                </a:solidFill>
              </a:rPr>
              <a:t>Join clauses using ‘and’</a:t>
            </a:r>
          </a:p>
          <a:p>
            <a:pPr lvl="1"/>
            <a:r>
              <a:rPr lang="en-GB" sz="1800" dirty="0">
                <a:solidFill>
                  <a:schemeClr val="tx1"/>
                </a:solidFill>
              </a:rPr>
              <a:t>Use –</a:t>
            </a:r>
            <a:r>
              <a:rPr lang="en-GB" sz="1800" dirty="0" err="1">
                <a:solidFill>
                  <a:schemeClr val="tx1"/>
                </a:solidFill>
              </a:rPr>
              <a:t>ing</a:t>
            </a:r>
            <a:r>
              <a:rPr lang="en-GB" sz="1800" dirty="0">
                <a:solidFill>
                  <a:schemeClr val="tx1"/>
                </a:solidFill>
              </a:rPr>
              <a:t> and –</a:t>
            </a:r>
            <a:r>
              <a:rPr lang="en-GB" sz="1800" dirty="0" err="1">
                <a:solidFill>
                  <a:schemeClr val="tx1"/>
                </a:solidFill>
              </a:rPr>
              <a:t>ed</a:t>
            </a:r>
            <a:r>
              <a:rPr lang="en-GB" sz="1800" dirty="0">
                <a:solidFill>
                  <a:schemeClr val="tx1"/>
                </a:solidFill>
              </a:rPr>
              <a:t> endings</a:t>
            </a:r>
          </a:p>
          <a:p>
            <a:pPr lvl="1"/>
            <a:r>
              <a:rPr lang="en-GB" sz="1800" dirty="0">
                <a:solidFill>
                  <a:schemeClr val="tx1"/>
                </a:solidFill>
              </a:rPr>
              <a:t>Begin to use question marks</a:t>
            </a:r>
          </a:p>
          <a:p>
            <a:pPr marL="457200" lvl="1" indent="0">
              <a:buNone/>
            </a:pPr>
            <a:r>
              <a:rPr lang="en-GB" sz="1800" dirty="0">
                <a:solidFill>
                  <a:schemeClr val="tx1"/>
                </a:solidFill>
              </a:rPr>
              <a:t>     and exclamation marks</a:t>
            </a:r>
          </a:p>
        </p:txBody>
      </p:sp>
      <p:pic>
        <p:nvPicPr>
          <p:cNvPr id="7" name="Picture 6"/>
          <p:cNvPicPr>
            <a:picLocks noChangeAspect="1"/>
          </p:cNvPicPr>
          <p:nvPr/>
        </p:nvPicPr>
        <p:blipFill rotWithShape="1">
          <a:blip r:embed="rId3"/>
          <a:srcRect l="6881" r="7631"/>
          <a:stretch/>
        </p:blipFill>
        <p:spPr>
          <a:xfrm>
            <a:off x="4206239" y="3310167"/>
            <a:ext cx="3782896" cy="3360599"/>
          </a:xfrm>
          <a:prstGeom prst="rect">
            <a:avLst/>
          </a:prstGeom>
        </p:spPr>
      </p:pic>
    </p:spTree>
    <p:extLst>
      <p:ext uri="{BB962C8B-B14F-4D97-AF65-F5344CB8AC3E}">
        <p14:creationId xmlns:p14="http://schemas.microsoft.com/office/powerpoint/2010/main" val="1757972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296" y="206584"/>
            <a:ext cx="9860742" cy="1077218"/>
          </a:xfrm>
          <a:prstGeom prst="rect">
            <a:avLst/>
          </a:prstGeom>
          <a:noFill/>
        </p:spPr>
        <p:txBody>
          <a:bodyPr wrap="square" rtlCol="0">
            <a:spAutoFit/>
          </a:bodyPr>
          <a:lstStyle/>
          <a:p>
            <a:pPr algn="ctr"/>
            <a:r>
              <a:rPr lang="en-GB" sz="3200" dirty="0"/>
              <a:t>These are a few of the books we will be using to inspire our writing this year:</a:t>
            </a:r>
          </a:p>
        </p:txBody>
      </p:sp>
      <p:pic>
        <p:nvPicPr>
          <p:cNvPr id="11" name="Picture 10" descr="Whatever Next - Kickstarter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4013" y="1712138"/>
            <a:ext cx="2145594" cy="2041172"/>
          </a:xfrm>
          <a:prstGeom prst="rect">
            <a:avLst/>
          </a:prstGeom>
          <a:ln>
            <a:noFill/>
          </a:ln>
          <a:effectLst>
            <a:outerShdw blurRad="292100" dist="139700" dir="2700000" algn="tl" rotWithShape="0">
              <a:srgbClr val="333333">
                <a:alpha val="65000"/>
              </a:srgbClr>
            </a:outerShdw>
          </a:effectLst>
        </p:spPr>
      </p:pic>
      <p:pic>
        <p:nvPicPr>
          <p:cNvPr id="12" name="Picture 11" descr="Beegu by Alexis Deacon | Waterstone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69122" y="1712137"/>
            <a:ext cx="1923056" cy="2015527"/>
          </a:xfrm>
          <a:prstGeom prst="rect">
            <a:avLst/>
          </a:prstGeom>
          <a:ln>
            <a:noFill/>
          </a:ln>
          <a:effectLst>
            <a:outerShdw blurRad="292100" dist="139700" dir="2700000" algn="tl" rotWithShape="0">
              <a:srgbClr val="333333">
                <a:alpha val="65000"/>
              </a:srgbClr>
            </a:outerShdw>
          </a:effectLst>
        </p:spPr>
      </p:pic>
      <p:pic>
        <p:nvPicPr>
          <p:cNvPr id="15" name="Picture 14" descr="The True Story of the 3 Little Pigs a book by Jon Scieszka, A. Wolf, and  Lane Smith"/>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19972" y="4004309"/>
            <a:ext cx="1928977" cy="1899780"/>
          </a:xfrm>
          <a:prstGeom prst="rect">
            <a:avLst/>
          </a:prstGeom>
          <a:ln>
            <a:noFill/>
          </a:ln>
          <a:effectLst>
            <a:outerShdw blurRad="292100" dist="139700" dir="2700000" algn="tl" rotWithShape="0">
              <a:srgbClr val="333333">
                <a:alpha val="65000"/>
              </a:srgbClr>
            </a:outerShdw>
          </a:effectLst>
        </p:spPr>
      </p:pic>
      <p:pic>
        <p:nvPicPr>
          <p:cNvPr id="16" name="Picture 15" descr="Meerkat Mail : Gravett, Emily: Amazon.co.uk: Book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49883" y="1712138"/>
            <a:ext cx="2315184" cy="2041172"/>
          </a:xfrm>
          <a:prstGeom prst="rect">
            <a:avLst/>
          </a:prstGeom>
          <a:ln>
            <a:noFill/>
          </a:ln>
          <a:effectLst>
            <a:outerShdw blurRad="292100" dist="139700" dir="2700000" algn="tl" rotWithShape="0">
              <a:srgbClr val="333333">
                <a:alpha val="65000"/>
              </a:srgbClr>
            </a:outerShdw>
          </a:effectLst>
        </p:spPr>
      </p:pic>
      <p:pic>
        <p:nvPicPr>
          <p:cNvPr id="17" name="Picture 16" descr="Blue Penguin: Amazon.co.uk: Horácek, Petr, Horácek, Petr: 9781406358285:  Books"/>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17976" y="1712138"/>
            <a:ext cx="1755739" cy="2015527"/>
          </a:xfrm>
          <a:prstGeom prst="rect">
            <a:avLst/>
          </a:prstGeom>
          <a:ln>
            <a:noFill/>
          </a:ln>
          <a:effectLst>
            <a:outerShdw blurRad="292100" dist="139700" dir="2700000" algn="tl" rotWithShape="0">
              <a:srgbClr val="333333">
                <a:alpha val="65000"/>
              </a:srgbClr>
            </a:outerShdw>
          </a:effectLst>
        </p:spPr>
      </p:pic>
      <p:pic>
        <p:nvPicPr>
          <p:cNvPr id="18" name="Picture 17" descr="Queen Victoria's Bathing Machine : Whelan, Gloria, Carpenter, Nancy:  Amazon.co.uk: Books"/>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72191" y="4004310"/>
            <a:ext cx="2455334" cy="1999752"/>
          </a:xfrm>
          <a:prstGeom prst="rect">
            <a:avLst/>
          </a:prstGeom>
          <a:ln>
            <a:noFill/>
          </a:ln>
          <a:effectLst>
            <a:outerShdw blurRad="292100" dist="139700" dir="2700000" algn="tl" rotWithShape="0">
              <a:srgbClr val="333333">
                <a:alpha val="65000"/>
              </a:srgbClr>
            </a:outerShdw>
          </a:effectLst>
        </p:spPr>
      </p:pic>
      <p:pic>
        <p:nvPicPr>
          <p:cNvPr id="2050" name="Picture 2" descr="The Day The Crayons Quit: Amazon.co.uk: Daywalt, Drew, Jeffers, Oliver:  9780007513765: Book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86312" y="4156001"/>
            <a:ext cx="2120147" cy="21746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242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7587"/>
            <a:ext cx="8596668" cy="1320800"/>
          </a:xfrm>
        </p:spPr>
        <p:txBody>
          <a:bodyPr/>
          <a:lstStyle/>
          <a:p>
            <a:r>
              <a:rPr lang="en-US" dirty="0" err="1"/>
              <a:t>Maths</a:t>
            </a:r>
            <a:endParaRPr lang="en-GB" dirty="0"/>
          </a:p>
        </p:txBody>
      </p:sp>
      <p:sp>
        <p:nvSpPr>
          <p:cNvPr id="3" name="Content Placeholder 2"/>
          <p:cNvSpPr>
            <a:spLocks noGrp="1"/>
          </p:cNvSpPr>
          <p:nvPr>
            <p:ph idx="1"/>
          </p:nvPr>
        </p:nvSpPr>
        <p:spPr>
          <a:xfrm>
            <a:off x="677333" y="1137422"/>
            <a:ext cx="8596668" cy="3880773"/>
          </a:xfrm>
        </p:spPr>
        <p:txBody>
          <a:bodyPr/>
          <a:lstStyle/>
          <a:p>
            <a:pPr marL="0" indent="0">
              <a:buNone/>
            </a:pPr>
            <a:r>
              <a:rPr lang="en-GB" dirty="0"/>
              <a:t>In Year 1 children will learn to:</a:t>
            </a:r>
          </a:p>
          <a:p>
            <a:r>
              <a:rPr lang="en-GB" dirty="0">
                <a:solidFill>
                  <a:schemeClr val="bg1">
                    <a:lumMod val="50000"/>
                  </a:schemeClr>
                </a:solidFill>
              </a:rPr>
              <a:t> </a:t>
            </a:r>
            <a:r>
              <a:rPr lang="en-GB" dirty="0">
                <a:solidFill>
                  <a:schemeClr val="tx1"/>
                </a:solidFill>
              </a:rPr>
              <a:t>Count forwards and backwards to 100. </a:t>
            </a:r>
          </a:p>
          <a:p>
            <a:r>
              <a:rPr lang="en-GB" dirty="0">
                <a:solidFill>
                  <a:schemeClr val="tx1"/>
                </a:solidFill>
              </a:rPr>
              <a:t>Add and subtract one-digit and two-digit numbers to 20.</a:t>
            </a:r>
          </a:p>
          <a:p>
            <a:r>
              <a:rPr lang="en-GB" dirty="0">
                <a:solidFill>
                  <a:schemeClr val="tx1"/>
                </a:solidFill>
              </a:rPr>
              <a:t>Count in 2s, 5s and 10s. </a:t>
            </a:r>
          </a:p>
          <a:p>
            <a:r>
              <a:rPr lang="en-GB" dirty="0">
                <a:solidFill>
                  <a:schemeClr val="tx1"/>
                </a:solidFill>
              </a:rPr>
              <a:t>Recognise and find half and quarter of an object, shape or quantity.</a:t>
            </a:r>
          </a:p>
          <a:p>
            <a:r>
              <a:rPr lang="en-GB" dirty="0">
                <a:solidFill>
                  <a:schemeClr val="tx1"/>
                </a:solidFill>
              </a:rPr>
              <a:t>Recognise common 2D and 3D shapes.</a:t>
            </a:r>
          </a:p>
          <a:p>
            <a:r>
              <a:rPr lang="en-GB" dirty="0">
                <a:solidFill>
                  <a:schemeClr val="tx1"/>
                </a:solidFill>
              </a:rPr>
              <a:t>Measure and compare mass, volume and height.</a:t>
            </a:r>
          </a:p>
          <a:p>
            <a:r>
              <a:rPr lang="en-GB" dirty="0">
                <a:solidFill>
                  <a:schemeClr val="tx1"/>
                </a:solidFill>
              </a:rPr>
              <a:t>Tell the time to the hour and half past the hour.</a:t>
            </a:r>
          </a:p>
        </p:txBody>
      </p:sp>
      <p:pic>
        <p:nvPicPr>
          <p:cNvPr id="9" name="Picture 2"/>
          <p:cNvPicPr>
            <a:picLocks noChangeAspect="1" noChangeArrowheads="1"/>
          </p:cNvPicPr>
          <p:nvPr/>
        </p:nvPicPr>
        <p:blipFill>
          <a:blip r:embed="rId2" cstate="print"/>
          <a:srcRect/>
          <a:stretch>
            <a:fillRect/>
          </a:stretch>
        </p:blipFill>
        <p:spPr bwMode="auto">
          <a:xfrm>
            <a:off x="8191030" y="327587"/>
            <a:ext cx="3426203" cy="2750222"/>
          </a:xfrm>
          <a:prstGeom prst="rect">
            <a:avLst/>
          </a:prstGeom>
          <a:noFill/>
          <a:ln w="9525">
            <a:noFill/>
            <a:miter lim="800000"/>
            <a:headEnd/>
            <a:tailEnd/>
          </a:ln>
        </p:spPr>
      </p:pic>
      <p:pic>
        <p:nvPicPr>
          <p:cNvPr id="11"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886" b="5282"/>
          <a:stretch/>
        </p:blipFill>
        <p:spPr bwMode="auto">
          <a:xfrm rot="176917">
            <a:off x="1255423" y="4658791"/>
            <a:ext cx="3887649" cy="1750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p:cNvPicPr>
            <a:picLocks noChangeAspect="1" noChangeArrowheads="1"/>
          </p:cNvPicPr>
          <p:nvPr/>
        </p:nvPicPr>
        <p:blipFill>
          <a:blip r:embed="rId4" cstate="print"/>
          <a:srcRect/>
          <a:stretch>
            <a:fillRect/>
          </a:stretch>
        </p:blipFill>
        <p:spPr bwMode="auto">
          <a:xfrm>
            <a:off x="6698260" y="3476155"/>
            <a:ext cx="5151483" cy="2868669"/>
          </a:xfrm>
          <a:prstGeom prst="rect">
            <a:avLst/>
          </a:prstGeom>
          <a:noFill/>
          <a:ln w="9525">
            <a:noFill/>
            <a:miter lim="800000"/>
            <a:headEnd/>
            <a:tailEnd/>
          </a:ln>
        </p:spPr>
      </p:pic>
    </p:spTree>
    <p:extLst>
      <p:ext uri="{BB962C8B-B14F-4D97-AF65-F5344CB8AC3E}">
        <p14:creationId xmlns:p14="http://schemas.microsoft.com/office/powerpoint/2010/main" val="1503696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Learning to be the best we can...: Maths: Concrete, Pictorial and  Abstract...?"/>
          <p:cNvPicPr>
            <a:picLocks noChangeAspect="1" noChangeArrowheads="1"/>
          </p:cNvPicPr>
          <p:nvPr/>
        </p:nvPicPr>
        <p:blipFill rotWithShape="1">
          <a:blip r:embed="rId2">
            <a:extLst>
              <a:ext uri="{28A0092B-C50C-407E-A947-70E740481C1C}">
                <a14:useLocalDpi xmlns:a14="http://schemas.microsoft.com/office/drawing/2010/main" val="0"/>
              </a:ext>
            </a:extLst>
          </a:blip>
          <a:srcRect t="1212" r="38935" b="87045"/>
          <a:stretch/>
        </p:blipFill>
        <p:spPr bwMode="auto">
          <a:xfrm>
            <a:off x="0" y="32887"/>
            <a:ext cx="5408023" cy="71845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742516" y="751344"/>
            <a:ext cx="2144683" cy="5355312"/>
          </a:xfrm>
          <a:prstGeom prst="rect">
            <a:avLst/>
          </a:prstGeom>
          <a:solidFill>
            <a:schemeClr val="bg1"/>
          </a:solidFill>
        </p:spPr>
        <p:txBody>
          <a:bodyPr wrap="square" rtlCol="0">
            <a:spAutoFit/>
          </a:bodyPr>
          <a:lstStyle/>
          <a:p>
            <a:endParaRPr lang="en-GB" dirty="0"/>
          </a:p>
          <a:p>
            <a:endParaRPr lang="en-GB" dirty="0"/>
          </a:p>
          <a:p>
            <a:pPr algn="ctr"/>
            <a:r>
              <a:rPr lang="en-GB" dirty="0"/>
              <a:t>We will use a wide range of practical resources to support our work in Maths throughout the year.</a:t>
            </a:r>
          </a:p>
          <a:p>
            <a:pPr algn="ctr"/>
            <a:endParaRPr lang="en-GB" dirty="0"/>
          </a:p>
          <a:p>
            <a:pPr algn="ctr"/>
            <a:r>
              <a:rPr lang="en-GB" dirty="0"/>
              <a:t>This helps children to create a strong visual image of what the maths they are doing represents.</a:t>
            </a:r>
          </a:p>
          <a:p>
            <a:endParaRPr lang="en-GB" dirty="0"/>
          </a:p>
          <a:p>
            <a:endParaRPr lang="en-GB" dirty="0"/>
          </a:p>
          <a:p>
            <a:endParaRPr lang="en-GB" dirty="0"/>
          </a:p>
        </p:txBody>
      </p:sp>
      <p:pic>
        <p:nvPicPr>
          <p:cNvPr id="6" name="Picture 4" descr="Learning to be the best we can...: Maths: Concrete, Pictorial and  Abstract...?"/>
          <p:cNvPicPr>
            <a:picLocks noChangeAspect="1" noChangeArrowheads="1"/>
          </p:cNvPicPr>
          <p:nvPr/>
        </p:nvPicPr>
        <p:blipFill rotWithShape="1">
          <a:blip r:embed="rId2">
            <a:extLst>
              <a:ext uri="{28A0092B-C50C-407E-A947-70E740481C1C}">
                <a14:useLocalDpi xmlns:a14="http://schemas.microsoft.com/office/drawing/2010/main" val="0"/>
              </a:ext>
            </a:extLst>
          </a:blip>
          <a:srcRect t="17614" r="57471" b="53562"/>
          <a:stretch/>
        </p:blipFill>
        <p:spPr bwMode="auto">
          <a:xfrm>
            <a:off x="0" y="901336"/>
            <a:ext cx="4062549" cy="19021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Learning to be the best we can...: Maths: Concrete, Pictorial and  Abstract...?"/>
          <p:cNvPicPr>
            <a:picLocks noChangeAspect="1" noChangeArrowheads="1"/>
          </p:cNvPicPr>
          <p:nvPr/>
        </p:nvPicPr>
        <p:blipFill rotWithShape="1">
          <a:blip r:embed="rId2">
            <a:extLst>
              <a:ext uri="{28A0092B-C50C-407E-A947-70E740481C1C}">
                <a14:useLocalDpi xmlns:a14="http://schemas.microsoft.com/office/drawing/2010/main" val="0"/>
              </a:ext>
            </a:extLst>
          </a:blip>
          <a:srcRect l="1230" t="47182" r="71483" b="35097"/>
          <a:stretch/>
        </p:blipFill>
        <p:spPr bwMode="auto">
          <a:xfrm>
            <a:off x="5948942" y="525834"/>
            <a:ext cx="2926081" cy="13127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Learning to be the best we can...: Maths: Concrete, Pictorial and  Abstract...?"/>
          <p:cNvPicPr>
            <a:picLocks noChangeAspect="1" noChangeArrowheads="1"/>
          </p:cNvPicPr>
          <p:nvPr/>
        </p:nvPicPr>
        <p:blipFill rotWithShape="1">
          <a:blip r:embed="rId2">
            <a:extLst>
              <a:ext uri="{28A0092B-C50C-407E-A947-70E740481C1C}">
                <a14:useLocalDpi xmlns:a14="http://schemas.microsoft.com/office/drawing/2010/main" val="0"/>
              </a:ext>
            </a:extLst>
          </a:blip>
          <a:srcRect l="17504" t="74083" r="60961" b="3499"/>
          <a:stretch/>
        </p:blipFill>
        <p:spPr bwMode="auto">
          <a:xfrm>
            <a:off x="5643154" y="4532811"/>
            <a:ext cx="2364377" cy="17004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earning to be the best we can...: Maths: Concrete, Pictorial and  Abstract...?"/>
          <p:cNvPicPr>
            <a:picLocks noChangeAspect="1" noChangeArrowheads="1"/>
          </p:cNvPicPr>
          <p:nvPr/>
        </p:nvPicPr>
        <p:blipFill rotWithShape="1">
          <a:blip r:embed="rId2">
            <a:extLst>
              <a:ext uri="{28A0092B-C50C-407E-A947-70E740481C1C}">
                <a14:useLocalDpi xmlns:a14="http://schemas.microsoft.com/office/drawing/2010/main" val="0"/>
              </a:ext>
            </a:extLst>
          </a:blip>
          <a:srcRect l="41523" t="70778" r="21897" b="1680"/>
          <a:stretch/>
        </p:blipFill>
        <p:spPr bwMode="auto">
          <a:xfrm>
            <a:off x="3469080" y="2515155"/>
            <a:ext cx="3477094" cy="18086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Learning to be the best we can...: Maths: Concrete, Pictorial and  Abstract...?"/>
          <p:cNvPicPr>
            <a:picLocks noChangeAspect="1" noChangeArrowheads="1"/>
          </p:cNvPicPr>
          <p:nvPr/>
        </p:nvPicPr>
        <p:blipFill rotWithShape="1">
          <a:blip r:embed="rId2">
            <a:extLst>
              <a:ext uri="{28A0092B-C50C-407E-A947-70E740481C1C}">
                <a14:useLocalDpi xmlns:a14="http://schemas.microsoft.com/office/drawing/2010/main" val="0"/>
              </a:ext>
            </a:extLst>
          </a:blip>
          <a:srcRect l="83854" t="76076" r="5895" b="8765"/>
          <a:stretch/>
        </p:blipFill>
        <p:spPr bwMode="auto">
          <a:xfrm>
            <a:off x="7602583" y="2534192"/>
            <a:ext cx="1227908" cy="125441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Learning to be the best we can...: Maths: Concrete, Pictorial and  Abstract...?"/>
          <p:cNvPicPr>
            <a:picLocks noChangeAspect="1" noChangeArrowheads="1"/>
          </p:cNvPicPr>
          <p:nvPr/>
        </p:nvPicPr>
        <p:blipFill rotWithShape="1">
          <a:blip r:embed="rId2">
            <a:extLst>
              <a:ext uri="{28A0092B-C50C-407E-A947-70E740481C1C}">
                <a14:useLocalDpi xmlns:a14="http://schemas.microsoft.com/office/drawing/2010/main" val="0"/>
              </a:ext>
            </a:extLst>
          </a:blip>
          <a:srcRect l="59322" t="47291" r="23126" b="31785"/>
          <a:stretch/>
        </p:blipFill>
        <p:spPr bwMode="auto">
          <a:xfrm>
            <a:off x="179615" y="3043645"/>
            <a:ext cx="1554480" cy="12801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Learning to be the best we can...: Maths: Concrete, Pictorial and  Abstract...?"/>
          <p:cNvPicPr>
            <a:picLocks noChangeAspect="1" noChangeArrowheads="1"/>
          </p:cNvPicPr>
          <p:nvPr/>
        </p:nvPicPr>
        <p:blipFill rotWithShape="1">
          <a:blip r:embed="rId2">
            <a:extLst>
              <a:ext uri="{28A0092B-C50C-407E-A947-70E740481C1C}">
                <a14:useLocalDpi xmlns:a14="http://schemas.microsoft.com/office/drawing/2010/main" val="0"/>
              </a:ext>
            </a:extLst>
          </a:blip>
          <a:srcRect l="31564" t="50883" r="43803" b="28620"/>
          <a:stretch/>
        </p:blipFill>
        <p:spPr bwMode="auto">
          <a:xfrm>
            <a:off x="584661" y="4715690"/>
            <a:ext cx="2885941" cy="1658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369566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51A9A9D4B02C4AAC3C0C0ADAF64CB8" ma:contentTypeVersion="13" ma:contentTypeDescription="Create a new document." ma:contentTypeScope="" ma:versionID="ea75b95cf14013c9d5161d5be411a534">
  <xsd:schema xmlns:xsd="http://www.w3.org/2001/XMLSchema" xmlns:xs="http://www.w3.org/2001/XMLSchema" xmlns:p="http://schemas.microsoft.com/office/2006/metadata/properties" xmlns:ns2="d54f1ce0-e629-4297-869d-d8ecb3c0f373" xmlns:ns3="7cff7cea-1777-457d-a4e6-b5d41d10d8b1" targetNamespace="http://schemas.microsoft.com/office/2006/metadata/properties" ma:root="true" ma:fieldsID="9fae52c0ccf533075656ffdbc915f521" ns2:_="" ns3:_="">
    <xsd:import namespace="d54f1ce0-e629-4297-869d-d8ecb3c0f373"/>
    <xsd:import namespace="7cff7cea-1777-457d-a4e6-b5d41d10d8b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4f1ce0-e629-4297-869d-d8ecb3c0f3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0de4ddd-ff13-4ef6-9032-2215fe1f83d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ff7cea-1777-457d-a4e6-b5d41d10d8b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6ae4a9c-1a29-4057-b220-ae478c5d92df}" ma:internalName="TaxCatchAll" ma:showField="CatchAllData" ma:web="7cff7cea-1777-457d-a4e6-b5d41d10d8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4f1ce0-e629-4297-869d-d8ecb3c0f373">
      <Terms xmlns="http://schemas.microsoft.com/office/infopath/2007/PartnerControls"/>
    </lcf76f155ced4ddcb4097134ff3c332f>
    <TaxCatchAll xmlns="7cff7cea-1777-457d-a4e6-b5d41d10d8b1" xsi:nil="true"/>
  </documentManagement>
</p:properties>
</file>

<file path=customXml/itemProps1.xml><?xml version="1.0" encoding="utf-8"?>
<ds:datastoreItem xmlns:ds="http://schemas.openxmlformats.org/officeDocument/2006/customXml" ds:itemID="{F725983D-7A2C-4F69-8794-DF9A5629C5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4f1ce0-e629-4297-869d-d8ecb3c0f373"/>
    <ds:schemaRef ds:uri="7cff7cea-1777-457d-a4e6-b5d41d10d8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11666A0-DBDF-40DF-B6E2-6BB031E5238C}">
  <ds:schemaRefs>
    <ds:schemaRef ds:uri="http://schemas.microsoft.com/sharepoint/v3/contenttype/forms"/>
  </ds:schemaRefs>
</ds:datastoreItem>
</file>

<file path=customXml/itemProps3.xml><?xml version="1.0" encoding="utf-8"?>
<ds:datastoreItem xmlns:ds="http://schemas.openxmlformats.org/officeDocument/2006/customXml" ds:itemID="{E6B2AD43-7729-41A2-A517-4BEBB9D6DF79}">
  <ds:schemaRefs>
    <ds:schemaRef ds:uri="http://purl.org/dc/elements/1.1/"/>
    <ds:schemaRef ds:uri="http://schemas.microsoft.com/office/2006/metadata/properties"/>
    <ds:schemaRef ds:uri="http://schemas.microsoft.com/office/infopath/2007/PartnerControls"/>
    <ds:schemaRef ds:uri="http://purl.org/dc/terms/"/>
    <ds:schemaRef ds:uri="http://schemas.microsoft.com/office/2006/documentManagement/types"/>
    <ds:schemaRef ds:uri="http://purl.org/dc/dcmitype/"/>
    <ds:schemaRef ds:uri="d54f1ce0-e629-4297-869d-d8ecb3c0f373"/>
    <ds:schemaRef ds:uri="http://schemas.openxmlformats.org/package/2006/metadata/core-properties"/>
    <ds:schemaRef ds:uri="7cff7cea-1777-457d-a4e6-b5d41d10d8b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Facet</Template>
  <TotalTime>795</TotalTime>
  <Words>1354</Words>
  <Application>Microsoft Office PowerPoint</Application>
  <PresentationFormat>Widescreen</PresentationFormat>
  <Paragraphs>117</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Trebuchet MS</vt:lpstr>
      <vt:lpstr>Wingdings</vt:lpstr>
      <vt:lpstr>Wingdings 3</vt:lpstr>
      <vt:lpstr>Facet</vt:lpstr>
      <vt:lpstr>Welcome to Year 1   Webster Class</vt:lpstr>
      <vt:lpstr>Who’s Who</vt:lpstr>
      <vt:lpstr>Key times</vt:lpstr>
      <vt:lpstr>Transition to Year 1</vt:lpstr>
      <vt:lpstr>Reading / Phonics</vt:lpstr>
      <vt:lpstr>Writing</vt:lpstr>
      <vt:lpstr>PowerPoint Presentation</vt:lpstr>
      <vt:lpstr>Maths</vt:lpstr>
      <vt:lpstr>PowerPoint Presentation</vt:lpstr>
      <vt:lpstr>Wider curriculum</vt:lpstr>
      <vt:lpstr>Homework</vt:lpstr>
      <vt:lpstr>Fidget Tools</vt:lpstr>
      <vt:lpstr>Assessment</vt:lpstr>
      <vt:lpstr>Communication</vt:lpstr>
      <vt:lpstr>We are looking forward to a fantastic year in  Webster Class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Staff</dc:creator>
  <cp:lastModifiedBy>Emily Paterson</cp:lastModifiedBy>
  <cp:revision>85</cp:revision>
  <cp:lastPrinted>2023-09-19T06:49:36Z</cp:lastPrinted>
  <dcterms:created xsi:type="dcterms:W3CDTF">2022-06-29T10:01:20Z</dcterms:created>
  <dcterms:modified xsi:type="dcterms:W3CDTF">2026-07-03T09:30:45Z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0x010100EA51A9A9D4B02C4AAC3C0C0ADAF64CB8</vt:lpwstr>
  </property>
  <property fmtid="{D5CDD505-2E9C-101B-9397-08002B2CF9AE}" pid="3" name="Order">
    <vt:r8>314400</vt:r8>
  </property>
  <property fmtid="{D5CDD505-2E9C-101B-9397-08002B2CF9AE}" pid="4" name="MediaServiceImageTags">
    <vt:lpwstr/>
  </property>
</Properties>
</file>