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4"/>
  </p:sldMasterIdLst>
  <p:sldIdLst>
    <p:sldId id="256" r:id="rId5"/>
    <p:sldId id="271" r:id="rId6"/>
    <p:sldId id="257" r:id="rId7"/>
    <p:sldId id="266" r:id="rId8"/>
    <p:sldId id="268" r:id="rId9"/>
    <p:sldId id="272" r:id="rId10"/>
    <p:sldId id="267" r:id="rId11"/>
    <p:sldId id="269" r:id="rId12"/>
    <p:sldId id="273" r:id="rId13"/>
    <p:sldId id="270" r:id="rId14"/>
    <p:sldId id="260" r:id="rId15"/>
    <p:sldId id="277" r:id="rId16"/>
    <p:sldId id="262" r:id="rId17"/>
    <p:sldId id="274" r:id="rId18"/>
    <p:sldId id="27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2" d="100"/>
          <a:sy n="92" d="100"/>
        </p:scale>
        <p:origin x="102"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erine Pye" userId="25c5f741-7015-4e01-b208-933bc773a6a3" providerId="ADAL" clId="{D0E15823-CB1A-4C1E-A710-F47BA40BDD25}"/>
    <pc:docChg chg="custSel modSld">
      <pc:chgData name="Catherine Pye" userId="25c5f741-7015-4e01-b208-933bc773a6a3" providerId="ADAL" clId="{D0E15823-CB1A-4C1E-A710-F47BA40BDD25}" dt="2026-07-02T10:03:16.479" v="51" actId="1076"/>
      <pc:docMkLst>
        <pc:docMk/>
      </pc:docMkLst>
      <pc:sldChg chg="addSp modSp">
        <pc:chgData name="Catherine Pye" userId="25c5f741-7015-4e01-b208-933bc773a6a3" providerId="ADAL" clId="{D0E15823-CB1A-4C1E-A710-F47BA40BDD25}" dt="2026-07-02T10:02:27.923" v="38" actId="20577"/>
        <pc:sldMkLst>
          <pc:docMk/>
          <pc:sldMk cId="3146077850" sldId="256"/>
        </pc:sldMkLst>
        <pc:spChg chg="mod">
          <ac:chgData name="Catherine Pye" userId="25c5f741-7015-4e01-b208-933bc773a6a3" providerId="ADAL" clId="{D0E15823-CB1A-4C1E-A710-F47BA40BDD25}" dt="2026-07-02T09:59:21.630" v="7" actId="20577"/>
          <ac:spMkLst>
            <pc:docMk/>
            <pc:sldMk cId="3146077850" sldId="256"/>
            <ac:spMk id="2" creationId="{00000000-0000-0000-0000-000000000000}"/>
          </ac:spMkLst>
        </pc:spChg>
        <pc:spChg chg="mod">
          <ac:chgData name="Catherine Pye" userId="25c5f741-7015-4e01-b208-933bc773a6a3" providerId="ADAL" clId="{D0E15823-CB1A-4C1E-A710-F47BA40BDD25}" dt="2026-07-02T10:02:27.923" v="38" actId="20577"/>
          <ac:spMkLst>
            <pc:docMk/>
            <pc:sldMk cId="3146077850" sldId="256"/>
            <ac:spMk id="3" creationId="{00000000-0000-0000-0000-000000000000}"/>
          </ac:spMkLst>
        </pc:spChg>
        <pc:picChg chg="add mod">
          <ac:chgData name="Catherine Pye" userId="25c5f741-7015-4e01-b208-933bc773a6a3" providerId="ADAL" clId="{D0E15823-CB1A-4C1E-A710-F47BA40BDD25}" dt="2026-07-02T10:02:18.117" v="25" actId="1076"/>
          <ac:picMkLst>
            <pc:docMk/>
            <pc:sldMk cId="3146077850" sldId="256"/>
            <ac:picMk id="1026" creationId="{F373D546-36AD-4B28-917B-B62ADE313A01}"/>
          </ac:picMkLst>
        </pc:picChg>
        <pc:picChg chg="add mod">
          <ac:chgData name="Catherine Pye" userId="25c5f741-7015-4e01-b208-933bc773a6a3" providerId="ADAL" clId="{D0E15823-CB1A-4C1E-A710-F47BA40BDD25}" dt="2026-07-02T10:02:19.189" v="26" actId="1076"/>
          <ac:picMkLst>
            <pc:docMk/>
            <pc:sldMk cId="3146077850" sldId="256"/>
            <ac:picMk id="1028" creationId="{2F850BDA-A4F2-44E7-BA3F-DEED003A5D3E}"/>
          </ac:picMkLst>
        </pc:picChg>
        <pc:picChg chg="add mod modCrop">
          <ac:chgData name="Catherine Pye" userId="25c5f741-7015-4e01-b208-933bc773a6a3" providerId="ADAL" clId="{D0E15823-CB1A-4C1E-A710-F47BA40BDD25}" dt="2026-07-02T10:01:58.530" v="23" actId="1076"/>
          <ac:picMkLst>
            <pc:docMk/>
            <pc:sldMk cId="3146077850" sldId="256"/>
            <ac:picMk id="1030" creationId="{665EAC9C-0B8E-4974-B0CA-E5DF5D05115D}"/>
          </ac:picMkLst>
        </pc:picChg>
      </pc:sldChg>
      <pc:sldChg chg="addSp modSp">
        <pc:chgData name="Catherine Pye" userId="25c5f741-7015-4e01-b208-933bc773a6a3" providerId="ADAL" clId="{D0E15823-CB1A-4C1E-A710-F47BA40BDD25}" dt="2026-07-02T10:03:16.479" v="51" actId="1076"/>
        <pc:sldMkLst>
          <pc:docMk/>
          <pc:sldMk cId="3237597136" sldId="275"/>
        </pc:sldMkLst>
        <pc:spChg chg="mod">
          <ac:chgData name="Catherine Pye" userId="25c5f741-7015-4e01-b208-933bc773a6a3" providerId="ADAL" clId="{D0E15823-CB1A-4C1E-A710-F47BA40BDD25}" dt="2026-07-02T10:02:54.044" v="44" actId="20577"/>
          <ac:spMkLst>
            <pc:docMk/>
            <pc:sldMk cId="3237597136" sldId="275"/>
            <ac:spMk id="2" creationId="{00000000-0000-0000-0000-000000000000}"/>
          </ac:spMkLst>
        </pc:spChg>
        <pc:picChg chg="add mod">
          <ac:chgData name="Catherine Pye" userId="25c5f741-7015-4e01-b208-933bc773a6a3" providerId="ADAL" clId="{D0E15823-CB1A-4C1E-A710-F47BA40BDD25}" dt="2026-07-02T10:03:16.479" v="51" actId="1076"/>
          <ac:picMkLst>
            <pc:docMk/>
            <pc:sldMk cId="3237597136" sldId="275"/>
            <ac:picMk id="4" creationId="{C96CEE7E-F8E6-4180-8A75-E83EC05FAFEA}"/>
          </ac:picMkLst>
        </pc:picChg>
      </pc:sldChg>
    </pc:docChg>
  </pc:docChgLst>
  <pc:docChgLst>
    <pc:chgData name="Emily Paterson" userId="3bef023c-7678-48ba-b0f4-ba94abe73d63" providerId="ADAL" clId="{8AC3C2EC-A921-4606-ADCC-B01612FDE65A}"/>
    <pc:docChg chg="custSel modSld">
      <pc:chgData name="Emily Paterson" userId="3bef023c-7678-48ba-b0f4-ba94abe73d63" providerId="ADAL" clId="{8AC3C2EC-A921-4606-ADCC-B01612FDE65A}" dt="2026-06-24T09:15:17.248" v="192" actId="5793"/>
      <pc:docMkLst>
        <pc:docMk/>
      </pc:docMkLst>
      <pc:sldChg chg="delSp modSp mod">
        <pc:chgData name="Emily Paterson" userId="3bef023c-7678-48ba-b0f4-ba94abe73d63" providerId="ADAL" clId="{8AC3C2EC-A921-4606-ADCC-B01612FDE65A}" dt="2026-06-24T09:15:17.248" v="192" actId="5793"/>
        <pc:sldMkLst>
          <pc:docMk/>
          <pc:sldMk cId="3146077850" sldId="256"/>
        </pc:sldMkLst>
        <pc:spChg chg="mod">
          <ac:chgData name="Emily Paterson" userId="3bef023c-7678-48ba-b0f4-ba94abe73d63" providerId="ADAL" clId="{8AC3C2EC-A921-4606-ADCC-B01612FDE65A}" dt="2026-06-24T08:24:50.371" v="65" actId="20577"/>
          <ac:spMkLst>
            <pc:docMk/>
            <pc:sldMk cId="3146077850" sldId="256"/>
            <ac:spMk id="2" creationId="{00000000-0000-0000-0000-000000000000}"/>
          </ac:spMkLst>
        </pc:spChg>
        <pc:spChg chg="mod">
          <ac:chgData name="Emily Paterson" userId="3bef023c-7678-48ba-b0f4-ba94abe73d63" providerId="ADAL" clId="{8AC3C2EC-A921-4606-ADCC-B01612FDE65A}" dt="2026-06-24T09:15:17.248" v="192" actId="5793"/>
          <ac:spMkLst>
            <pc:docMk/>
            <pc:sldMk cId="3146077850" sldId="256"/>
            <ac:spMk id="3" creationId="{00000000-0000-0000-0000-000000000000}"/>
          </ac:spMkLst>
        </pc:spChg>
        <pc:picChg chg="del">
          <ac:chgData name="Emily Paterson" userId="3bef023c-7678-48ba-b0f4-ba94abe73d63" providerId="ADAL" clId="{8AC3C2EC-A921-4606-ADCC-B01612FDE65A}" dt="2026-06-24T08:24:57.185" v="67" actId="478"/>
          <ac:picMkLst>
            <pc:docMk/>
            <pc:sldMk cId="3146077850" sldId="256"/>
            <ac:picMk id="4" creationId="{E081B55C-54D6-48AC-98C0-0D924510360F}"/>
          </ac:picMkLst>
        </pc:picChg>
      </pc:sldChg>
      <pc:sldChg chg="modSp mod">
        <pc:chgData name="Emily Paterson" userId="3bef023c-7678-48ba-b0f4-ba94abe73d63" providerId="ADAL" clId="{8AC3C2EC-A921-4606-ADCC-B01612FDE65A}" dt="2026-06-24T08:25:48.110" v="142" actId="20577"/>
        <pc:sldMkLst>
          <pc:docMk/>
          <pc:sldMk cId="3970383833" sldId="257"/>
        </pc:sldMkLst>
        <pc:spChg chg="mod">
          <ac:chgData name="Emily Paterson" userId="3bef023c-7678-48ba-b0f4-ba94abe73d63" providerId="ADAL" clId="{8AC3C2EC-A921-4606-ADCC-B01612FDE65A}" dt="2026-06-24T08:25:48.110" v="142" actId="20577"/>
          <ac:spMkLst>
            <pc:docMk/>
            <pc:sldMk cId="3970383833" sldId="257"/>
            <ac:spMk id="3" creationId="{00000000-0000-0000-0000-000000000000}"/>
          </ac:spMkLst>
        </pc:spChg>
      </pc:sldChg>
      <pc:sldChg chg="addSp delSp modSp mod">
        <pc:chgData name="Emily Paterson" userId="3bef023c-7678-48ba-b0f4-ba94abe73d63" providerId="ADAL" clId="{8AC3C2EC-A921-4606-ADCC-B01612FDE65A}" dt="2026-06-24T08:25:27.803" v="75" actId="20578"/>
        <pc:sldMkLst>
          <pc:docMk/>
          <pc:sldMk cId="1099631709" sldId="271"/>
        </pc:sldMkLst>
        <pc:spChg chg="mod">
          <ac:chgData name="Emily Paterson" userId="3bef023c-7678-48ba-b0f4-ba94abe73d63" providerId="ADAL" clId="{8AC3C2EC-A921-4606-ADCC-B01612FDE65A}" dt="2026-06-24T08:25:27.803" v="75" actId="20578"/>
          <ac:spMkLst>
            <pc:docMk/>
            <pc:sldMk cId="1099631709" sldId="271"/>
            <ac:spMk id="3" creationId="{00000000-0000-0000-0000-000000000000}"/>
          </ac:spMkLst>
        </pc:spChg>
        <pc:picChg chg="add mod">
          <ac:chgData name="Emily Paterson" userId="3bef023c-7678-48ba-b0f4-ba94abe73d63" providerId="ADAL" clId="{8AC3C2EC-A921-4606-ADCC-B01612FDE65A}" dt="2026-06-24T08:25:21.594" v="74" actId="1076"/>
          <ac:picMkLst>
            <pc:docMk/>
            <pc:sldMk cId="1099631709" sldId="271"/>
            <ac:picMk id="4" creationId="{0F8E16F3-BED4-4484-8755-135E4FC0AF21}"/>
          </ac:picMkLst>
        </pc:picChg>
        <pc:picChg chg="add mod">
          <ac:chgData name="Emily Paterson" userId="3bef023c-7678-48ba-b0f4-ba94abe73d63" providerId="ADAL" clId="{8AC3C2EC-A921-4606-ADCC-B01612FDE65A}" dt="2026-06-24T08:25:12.330" v="70" actId="1076"/>
          <ac:picMkLst>
            <pc:docMk/>
            <pc:sldMk cId="1099631709" sldId="271"/>
            <ac:picMk id="23" creationId="{34F6B363-D393-49E3-8050-0C24230F5C5A}"/>
          </ac:picMkLst>
        </pc:picChg>
        <pc:picChg chg="add mod">
          <ac:chgData name="Emily Paterson" userId="3bef023c-7678-48ba-b0f4-ba94abe73d63" providerId="ADAL" clId="{8AC3C2EC-A921-4606-ADCC-B01612FDE65A}" dt="2026-06-24T08:25:18.696" v="73" actId="1076"/>
          <ac:picMkLst>
            <pc:docMk/>
            <pc:sldMk cId="1099631709" sldId="271"/>
            <ac:picMk id="2052" creationId="{3109C6D1-ED00-4CBF-BC9E-5D9DDADBFEAA}"/>
          </ac:picMkLst>
        </pc:picChg>
      </pc:sldChg>
      <pc:sldChg chg="modSp mod">
        <pc:chgData name="Emily Paterson" userId="3bef023c-7678-48ba-b0f4-ba94abe73d63" providerId="ADAL" clId="{8AC3C2EC-A921-4606-ADCC-B01612FDE65A}" dt="2026-06-24T08:26:58.054" v="157" actId="1076"/>
        <pc:sldMkLst>
          <pc:docMk/>
          <pc:sldMk cId="1771509218" sldId="274"/>
        </pc:sldMkLst>
        <pc:spChg chg="mod">
          <ac:chgData name="Emily Paterson" userId="3bef023c-7678-48ba-b0f4-ba94abe73d63" providerId="ADAL" clId="{8AC3C2EC-A921-4606-ADCC-B01612FDE65A}" dt="2026-06-24T08:26:55.904" v="156" actId="20577"/>
          <ac:spMkLst>
            <pc:docMk/>
            <pc:sldMk cId="1771509218" sldId="274"/>
            <ac:spMk id="3" creationId="{00000000-0000-0000-0000-000000000000}"/>
          </ac:spMkLst>
        </pc:spChg>
        <pc:picChg chg="mod">
          <ac:chgData name="Emily Paterson" userId="3bef023c-7678-48ba-b0f4-ba94abe73d63" providerId="ADAL" clId="{8AC3C2EC-A921-4606-ADCC-B01612FDE65A}" dt="2026-06-24T08:26:58.054" v="157" actId="1076"/>
          <ac:picMkLst>
            <pc:docMk/>
            <pc:sldMk cId="1771509218" sldId="274"/>
            <ac:picMk id="2050" creationId="{00000000-0000-0000-0000-000000000000}"/>
          </ac:picMkLst>
        </pc:picChg>
      </pc:sldChg>
      <pc:sldChg chg="delSp modSp mod">
        <pc:chgData name="Emily Paterson" userId="3bef023c-7678-48ba-b0f4-ba94abe73d63" providerId="ADAL" clId="{8AC3C2EC-A921-4606-ADCC-B01612FDE65A}" dt="2026-06-24T08:27:07.713" v="161" actId="478"/>
        <pc:sldMkLst>
          <pc:docMk/>
          <pc:sldMk cId="3237597136" sldId="275"/>
        </pc:sldMkLst>
        <pc:spChg chg="mod">
          <ac:chgData name="Emily Paterson" userId="3bef023c-7678-48ba-b0f4-ba94abe73d63" providerId="ADAL" clId="{8AC3C2EC-A921-4606-ADCC-B01612FDE65A}" dt="2026-06-24T08:27:05.831" v="160" actId="20577"/>
          <ac:spMkLst>
            <pc:docMk/>
            <pc:sldMk cId="3237597136" sldId="275"/>
            <ac:spMk id="2" creationId="{00000000-0000-0000-0000-000000000000}"/>
          </ac:spMkLst>
        </pc:spChg>
        <pc:picChg chg="del">
          <ac:chgData name="Emily Paterson" userId="3bef023c-7678-48ba-b0f4-ba94abe73d63" providerId="ADAL" clId="{8AC3C2EC-A921-4606-ADCC-B01612FDE65A}" dt="2026-06-24T08:27:07.713" v="161" actId="478"/>
          <ac:picMkLst>
            <pc:docMk/>
            <pc:sldMk cId="3237597136" sldId="275"/>
            <ac:picMk id="8" creationId="{09BDBF61-A5D9-4B72-9028-A0A5BCE8EE81}"/>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2620203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809729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61383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3837425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60003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3692020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2138360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707374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1670176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3A6EC9-9FC7-48B7-AF77-4BED03FEA232}"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1109632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3A6EC9-9FC7-48B7-AF77-4BED03FEA232}"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1059444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3A6EC9-9FC7-48B7-AF77-4BED03FEA232}" type="datetimeFigureOut">
              <a:rPr lang="en-GB" smtClean="0"/>
              <a:t>02/07/2026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3720725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C3A6EC9-9FC7-48B7-AF77-4BED03FEA232}" type="datetimeFigureOut">
              <a:rPr lang="en-GB" smtClean="0"/>
              <a:t>02/07/2026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1347147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3A6EC9-9FC7-48B7-AF77-4BED03FEA232}" type="datetimeFigureOut">
              <a:rPr lang="en-GB" smtClean="0"/>
              <a:t>02/07/2026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728748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C3A6EC9-9FC7-48B7-AF77-4BED03FEA232}"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441098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C3A6EC9-9FC7-48B7-AF77-4BED03FEA232}"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D1BA6E2-BD08-466B-A541-147986722F62}" type="slidenum">
              <a:rPr lang="en-GB" smtClean="0"/>
              <a:t>‹#›</a:t>
            </a:fld>
            <a:endParaRPr lang="en-GB"/>
          </a:p>
        </p:txBody>
      </p:sp>
    </p:spTree>
    <p:extLst>
      <p:ext uri="{BB962C8B-B14F-4D97-AF65-F5344CB8AC3E}">
        <p14:creationId xmlns:p14="http://schemas.microsoft.com/office/powerpoint/2010/main" val="392984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C3A6EC9-9FC7-48B7-AF77-4BED03FEA232}" type="datetimeFigureOut">
              <a:rPr lang="en-GB" smtClean="0"/>
              <a:t>02/07/2026</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D1BA6E2-BD08-466B-A541-147986722F62}" type="slidenum">
              <a:rPr lang="en-GB" smtClean="0"/>
              <a:t>‹#›</a:t>
            </a:fld>
            <a:endParaRPr lang="en-GB"/>
          </a:p>
        </p:txBody>
      </p:sp>
    </p:spTree>
    <p:extLst>
      <p:ext uri="{BB962C8B-B14F-4D97-AF65-F5344CB8AC3E}">
        <p14:creationId xmlns:p14="http://schemas.microsoft.com/office/powerpoint/2010/main" val="3613865085"/>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94342" y="141353"/>
            <a:ext cx="7889966" cy="1856274"/>
          </a:xfrm>
        </p:spPr>
        <p:txBody>
          <a:bodyPr/>
          <a:lstStyle/>
          <a:p>
            <a:pPr algn="ctr"/>
            <a:r>
              <a:rPr lang="en-US" dirty="0"/>
              <a:t>Welcome to Year 2 </a:t>
            </a:r>
            <a:br>
              <a:rPr lang="en-US" dirty="0"/>
            </a:br>
            <a:r>
              <a:rPr lang="en-US" dirty="0"/>
              <a:t>Dougan Class</a:t>
            </a:r>
            <a:endParaRPr lang="en-GB" dirty="0"/>
          </a:p>
        </p:txBody>
      </p:sp>
      <p:sp>
        <p:nvSpPr>
          <p:cNvPr id="3" name="Subtitle 2"/>
          <p:cNvSpPr>
            <a:spLocks noGrp="1"/>
          </p:cNvSpPr>
          <p:nvPr>
            <p:ph type="subTitle" idx="1"/>
          </p:nvPr>
        </p:nvSpPr>
        <p:spPr>
          <a:xfrm>
            <a:off x="1955857" y="2067196"/>
            <a:ext cx="7766936" cy="1096899"/>
          </a:xfrm>
        </p:spPr>
        <p:txBody>
          <a:bodyPr>
            <a:normAutofit fontScale="92500" lnSpcReduction="20000"/>
          </a:bodyPr>
          <a:lstStyle/>
          <a:p>
            <a:pPr algn="ctr"/>
            <a:r>
              <a:rPr lang="en-GB" dirty="0"/>
              <a:t>This year our classes are named after people who have overcome challenges in their lives and become pioneers for inclusion. </a:t>
            </a:r>
          </a:p>
          <a:p>
            <a:pPr algn="ctr"/>
            <a:r>
              <a:rPr lang="en-GB" dirty="0"/>
              <a:t>Martin Dougan is CBBC and sports presenter, and wheelchair basketball athlete who has Cerebral Palsy.</a:t>
            </a:r>
          </a:p>
        </p:txBody>
      </p:sp>
      <p:pic>
        <p:nvPicPr>
          <p:cNvPr id="1026" name="Picture 2" descr="Disability in the headlines">
            <a:extLst>
              <a:ext uri="{FF2B5EF4-FFF2-40B4-BE49-F238E27FC236}">
                <a16:creationId xmlns:a16="http://schemas.microsoft.com/office/drawing/2014/main" id="{F373D546-36AD-4B28-917B-B62ADE313A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941" t="5856" r="10536" b="8243"/>
          <a:stretch>
            <a:fillRect/>
          </a:stretch>
        </p:blipFill>
        <p:spPr bwMode="auto">
          <a:xfrm>
            <a:off x="3408218" y="3115753"/>
            <a:ext cx="3834246" cy="3992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1028" name="Picture 4" descr="Really proud and honour to be part of this team ❤️❤️ Thank you for having  me 🎉🎉 | Martin Dougan">
            <a:extLst>
              <a:ext uri="{FF2B5EF4-FFF2-40B4-BE49-F238E27FC236}">
                <a16:creationId xmlns:a16="http://schemas.microsoft.com/office/drawing/2014/main" id="{2F850BDA-A4F2-44E7-BA3F-DEED003A5D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6588" y="3338111"/>
            <a:ext cx="4167429" cy="312557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rtin Dougan - SALES &amp; EVENTS COORDINATOR AT RGK WHEELCHAIRS | LinkedIn">
            <a:extLst>
              <a:ext uri="{FF2B5EF4-FFF2-40B4-BE49-F238E27FC236}">
                <a16:creationId xmlns:a16="http://schemas.microsoft.com/office/drawing/2014/main" id="{665EAC9C-0B8E-4974-B0CA-E5DF5D05115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587" t="10909" r="14613"/>
          <a:stretch/>
        </p:blipFill>
        <p:spPr bwMode="auto">
          <a:xfrm>
            <a:off x="941337" y="3115753"/>
            <a:ext cx="2283041" cy="3570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07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Wider curriculum</a:t>
            </a:r>
            <a:endParaRPr lang="en-GB" dirty="0"/>
          </a:p>
        </p:txBody>
      </p:sp>
      <p:sp>
        <p:nvSpPr>
          <p:cNvPr id="3" name="Content Placeholder 2"/>
          <p:cNvSpPr>
            <a:spLocks noGrp="1"/>
          </p:cNvSpPr>
          <p:nvPr>
            <p:ph idx="1"/>
          </p:nvPr>
        </p:nvSpPr>
        <p:spPr>
          <a:xfrm>
            <a:off x="677334" y="1323703"/>
            <a:ext cx="8596668" cy="4717659"/>
          </a:xfrm>
        </p:spPr>
        <p:txBody>
          <a:bodyPr>
            <a:normAutofit/>
          </a:bodyPr>
          <a:lstStyle/>
          <a:p>
            <a:r>
              <a:rPr lang="en-US" dirty="0"/>
              <a:t>We have lots of interesting topics in store this year. Our learning will include:</a:t>
            </a:r>
          </a:p>
          <a:p>
            <a:endParaRPr lang="en-US" dirty="0"/>
          </a:p>
          <a:p>
            <a:endParaRPr lang="en-US" dirty="0"/>
          </a:p>
          <a:p>
            <a:endParaRPr lang="en-US" dirty="0"/>
          </a:p>
          <a:p>
            <a:endParaRPr lang="en-US" dirty="0"/>
          </a:p>
          <a:p>
            <a:pPr marL="0" indent="0">
              <a:buNone/>
            </a:pPr>
            <a:r>
              <a:rPr lang="en-US" dirty="0"/>
              <a:t> </a:t>
            </a:r>
          </a:p>
          <a:p>
            <a:pPr marL="0" indent="0">
              <a:buNone/>
            </a:pPr>
            <a:endParaRPr lang="en-US" dirty="0"/>
          </a:p>
          <a:p>
            <a:endParaRPr lang="en-US" dirty="0"/>
          </a:p>
          <a:p>
            <a:pPr marL="0" indent="0">
              <a:buNone/>
            </a:pPr>
            <a:r>
              <a:rPr lang="en-US" dirty="0"/>
              <a:t>         The Titanic				                    Malaysia</a:t>
            </a:r>
          </a:p>
          <a:p>
            <a:endParaRPr lang="en-US" dirty="0"/>
          </a:p>
          <a:p>
            <a:r>
              <a:rPr lang="en-US" dirty="0"/>
              <a:t>Year 2 will be taught Science, History, Geography, Music, Computing, PSHE, RE, Art, DT, and PE each week. </a:t>
            </a:r>
          </a:p>
        </p:txBody>
      </p:sp>
      <p:pic>
        <p:nvPicPr>
          <p:cNvPr id="7174" name="Picture 6" descr="Titanic | History, Sinking, Rescue, Survivors, Movies, &amp; Facts | Britannic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7975" y="2194559"/>
            <a:ext cx="3321971" cy="21198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AutoShape 8" descr="The Great Fire of Lond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178" name="Picture 10" descr="When was the Great Fire of London, how did it start, what caused it and  where was worst affected by i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37046" y="2161144"/>
            <a:ext cx="2930811" cy="21532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076513" y="4478638"/>
            <a:ext cx="2859578" cy="646331"/>
          </a:xfrm>
          <a:prstGeom prst="rect">
            <a:avLst/>
          </a:prstGeom>
          <a:noFill/>
        </p:spPr>
        <p:txBody>
          <a:bodyPr wrap="square" rtlCol="0">
            <a:spAutoFit/>
          </a:bodyPr>
          <a:lstStyle/>
          <a:p>
            <a:r>
              <a:rPr lang="en-US" dirty="0"/>
              <a:t>The Great Fire of London</a:t>
            </a:r>
          </a:p>
          <a:p>
            <a:endParaRPr lang="en-GB" dirty="0"/>
          </a:p>
        </p:txBody>
      </p:sp>
      <p:pic>
        <p:nvPicPr>
          <p:cNvPr id="9" name="Picture 2" descr="Malaysia Large Country Flag - 5' x 3'.">
            <a:extLst>
              <a:ext uri="{FF2B5EF4-FFF2-40B4-BE49-F238E27FC236}">
                <a16:creationId xmlns:a16="http://schemas.microsoft.com/office/drawing/2014/main" id="{A9138EBD-6F91-499F-B4F7-52E17AF0C9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3898" y="2161144"/>
            <a:ext cx="3526835" cy="21161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2308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0799" y="416560"/>
            <a:ext cx="3543763" cy="911396"/>
          </a:xfrm>
        </p:spPr>
        <p:txBody>
          <a:bodyPr/>
          <a:lstStyle/>
          <a:p>
            <a:r>
              <a:rPr lang="en-US" dirty="0"/>
              <a:t>Homework</a:t>
            </a:r>
            <a:endParaRPr lang="en-GB" dirty="0"/>
          </a:p>
        </p:txBody>
      </p:sp>
      <p:sp>
        <p:nvSpPr>
          <p:cNvPr id="3" name="Subtitle 2"/>
          <p:cNvSpPr>
            <a:spLocks noGrp="1"/>
          </p:cNvSpPr>
          <p:nvPr>
            <p:ph type="subTitle" idx="1"/>
          </p:nvPr>
        </p:nvSpPr>
        <p:spPr>
          <a:xfrm>
            <a:off x="681645" y="1541313"/>
            <a:ext cx="6932814" cy="4842862"/>
          </a:xfrm>
        </p:spPr>
        <p:txBody>
          <a:bodyPr>
            <a:normAutofit fontScale="85000" lnSpcReduction="10000"/>
          </a:bodyPr>
          <a:lstStyle/>
          <a:p>
            <a:pPr marL="285750" indent="-285750" algn="l">
              <a:buFont typeface="Wingdings" panose="05000000000000000000" pitchFamily="2" charset="2"/>
              <a:buChar char="Ø"/>
            </a:pPr>
            <a:r>
              <a:rPr lang="en-US" sz="2000" dirty="0"/>
              <a:t>In Year 2 we try to keep homework to a minimum, but it really does make such a difference to your child’s progress if you support their learning at home where you can.</a:t>
            </a:r>
          </a:p>
          <a:p>
            <a:pPr algn="l"/>
            <a:endParaRPr lang="en-US" sz="2000" dirty="0"/>
          </a:p>
          <a:p>
            <a:pPr algn="l"/>
            <a:r>
              <a:rPr lang="en-US" sz="2000" dirty="0"/>
              <a:t>The expectations are:</a:t>
            </a:r>
          </a:p>
          <a:p>
            <a:pPr algn="l"/>
            <a:endParaRPr lang="en-US" sz="2000" dirty="0"/>
          </a:p>
          <a:p>
            <a:pPr marL="285750" indent="-285750" algn="l">
              <a:buFont typeface="Arial" panose="020B0604020202020204" pitchFamily="34" charset="0"/>
              <a:buChar char="•"/>
            </a:pPr>
            <a:r>
              <a:rPr lang="en-US" sz="2000" dirty="0"/>
              <a:t>Daily reading </a:t>
            </a:r>
          </a:p>
          <a:p>
            <a:pPr algn="l"/>
            <a:r>
              <a:rPr lang="en-US" sz="2000" dirty="0"/>
              <a:t>	(aim for ten minutes a day)</a:t>
            </a:r>
          </a:p>
          <a:p>
            <a:pPr algn="l"/>
            <a:endParaRPr lang="en-US" sz="2000" dirty="0"/>
          </a:p>
          <a:p>
            <a:pPr marL="285750" indent="-285750" algn="l">
              <a:buFont typeface="Arial" panose="020B0604020202020204" pitchFamily="34" charset="0"/>
              <a:buChar char="•"/>
            </a:pPr>
            <a:r>
              <a:rPr lang="en-US" sz="2000" dirty="0" err="1"/>
              <a:t>Maths</a:t>
            </a:r>
            <a:r>
              <a:rPr lang="en-US" sz="2000" dirty="0"/>
              <a:t> facts practice</a:t>
            </a:r>
          </a:p>
          <a:p>
            <a:pPr algn="l"/>
            <a:r>
              <a:rPr lang="en-US" sz="2000" dirty="0"/>
              <a:t>	(via </a:t>
            </a:r>
            <a:r>
              <a:rPr lang="en-US" sz="2000" dirty="0" err="1"/>
              <a:t>Numbots</a:t>
            </a:r>
            <a:r>
              <a:rPr lang="en-US" sz="2000" dirty="0"/>
              <a:t> – aim for 3 times a week)</a:t>
            </a:r>
          </a:p>
          <a:p>
            <a:pPr marL="285750" indent="-285750" algn="l">
              <a:buFont typeface="Arial" panose="020B0604020202020204" pitchFamily="34" charset="0"/>
              <a:buChar char="•"/>
            </a:pPr>
            <a:endParaRPr lang="en-US" sz="2000" dirty="0"/>
          </a:p>
          <a:p>
            <a:pPr marL="285750" indent="-285750" algn="l">
              <a:buFont typeface="Arial" panose="020B0604020202020204" pitchFamily="34" charset="0"/>
              <a:buChar char="•"/>
            </a:pPr>
            <a:r>
              <a:rPr lang="en-US" sz="2000" dirty="0"/>
              <a:t>As the year progresses, we will add weekly spelling practice</a:t>
            </a:r>
          </a:p>
          <a:p>
            <a:pPr algn="l"/>
            <a:r>
              <a:rPr lang="en-US" sz="2000" dirty="0"/>
              <a:t>	</a:t>
            </a:r>
          </a:p>
          <a:p>
            <a:pPr algn="l"/>
            <a:endParaRPr lang="en-US" sz="2000" dirty="0"/>
          </a:p>
        </p:txBody>
      </p:sp>
      <p:pic>
        <p:nvPicPr>
          <p:cNvPr id="8196" name="Picture 4" descr="How to Enjoy Reading Books. I've recently discovered that I have… | by  Andres Marinkovic | Personal Growth | Mediu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97337" y="416560"/>
            <a:ext cx="4011295" cy="267954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Numbots!!!! – Front Street Primary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7593" y="3610183"/>
            <a:ext cx="2919696" cy="1425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3730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Mesh and Marble Monkey Fidget – Classroom Management Toolbox">
            <a:extLst>
              <a:ext uri="{FF2B5EF4-FFF2-40B4-BE49-F238E27FC236}">
                <a16:creationId xmlns:a16="http://schemas.microsoft.com/office/drawing/2014/main" id="{CEA7D444-6A29-4A73-BA67-089AB7F2471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1922" y="205051"/>
            <a:ext cx="3022977" cy="18817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27F8031-4EA2-4028-AAAB-83C8E52307EC}"/>
              </a:ext>
            </a:extLst>
          </p:cNvPr>
          <p:cNvSpPr>
            <a:spLocks noGrp="1"/>
          </p:cNvSpPr>
          <p:nvPr>
            <p:ph type="title"/>
          </p:nvPr>
        </p:nvSpPr>
        <p:spPr/>
        <p:txBody>
          <a:bodyPr/>
          <a:lstStyle/>
          <a:p>
            <a:r>
              <a:rPr lang="en-GB" dirty="0"/>
              <a:t>Fidget Tools</a:t>
            </a:r>
          </a:p>
        </p:txBody>
      </p:sp>
      <p:sp>
        <p:nvSpPr>
          <p:cNvPr id="3" name="Content Placeholder 2">
            <a:extLst>
              <a:ext uri="{FF2B5EF4-FFF2-40B4-BE49-F238E27FC236}">
                <a16:creationId xmlns:a16="http://schemas.microsoft.com/office/drawing/2014/main" id="{99722769-2D9F-4032-B81F-25D07AEBB9BA}"/>
              </a:ext>
            </a:extLst>
          </p:cNvPr>
          <p:cNvSpPr>
            <a:spLocks noGrp="1"/>
          </p:cNvSpPr>
          <p:nvPr>
            <p:ph idx="1"/>
          </p:nvPr>
        </p:nvSpPr>
        <p:spPr/>
        <p:txBody>
          <a:bodyPr/>
          <a:lstStyle/>
          <a:p>
            <a:r>
              <a:rPr lang="en-GB" dirty="0"/>
              <a:t>Some children are offered a ‘fidget tool’ in class to keep their hands busy while needing to focus for a longer period of listening</a:t>
            </a:r>
          </a:p>
          <a:p>
            <a:r>
              <a:rPr lang="en-GB" dirty="0"/>
              <a:t>These will be given out by the school, as judged beneficial by the class teacher or SENDCO</a:t>
            </a:r>
          </a:p>
          <a:p>
            <a:r>
              <a:rPr lang="en-GB" dirty="0"/>
              <a:t>Please do not send in a fidget toy from home, but if you suspect your child may benefit from one, you are welcome to drop us an email and we will monitor their needs and supply one if we feel it will have a beneficial effect. In practice, some children are more distracted by the fidget item itself than they are without it!</a:t>
            </a:r>
          </a:p>
          <a:p>
            <a:r>
              <a:rPr lang="en-GB" dirty="0"/>
              <a:t>We have other tools in school that can support children, especially those with Special Educational Needs and Disabilities, which will be provided as necessary</a:t>
            </a:r>
          </a:p>
        </p:txBody>
      </p:sp>
      <p:pic>
        <p:nvPicPr>
          <p:cNvPr id="2054" name="Picture 6" descr="Stretchy String Fidget Toys (Pack of 6)">
            <a:extLst>
              <a:ext uri="{FF2B5EF4-FFF2-40B4-BE49-F238E27FC236}">
                <a16:creationId xmlns:a16="http://schemas.microsoft.com/office/drawing/2014/main" id="{220D72C3-D10D-4957-B68B-81F1D3CF6AB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54224" y="2241272"/>
            <a:ext cx="1692136" cy="169921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6 Pcs Textured Soft Worry Stone, Thumb Worry Sensory Stones Calming Toys  for Kids Textured Colored Worry Stones Silicone for Student Children Stress  ...">
            <a:extLst>
              <a:ext uri="{FF2B5EF4-FFF2-40B4-BE49-F238E27FC236}">
                <a16:creationId xmlns:a16="http://schemas.microsoft.com/office/drawing/2014/main" id="{699BEDC1-84D8-4B8A-83C0-0FD6BE05099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29679" y="156389"/>
            <a:ext cx="1930400" cy="193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523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Assessment</a:t>
            </a:r>
          </a:p>
        </p:txBody>
      </p:sp>
      <p:sp>
        <p:nvSpPr>
          <p:cNvPr id="3" name="Content Placeholder 2"/>
          <p:cNvSpPr>
            <a:spLocks noGrp="1"/>
          </p:cNvSpPr>
          <p:nvPr>
            <p:ph idx="1"/>
          </p:nvPr>
        </p:nvSpPr>
        <p:spPr>
          <a:xfrm>
            <a:off x="677333" y="1429069"/>
            <a:ext cx="8998681" cy="5187862"/>
          </a:xfrm>
        </p:spPr>
        <p:txBody>
          <a:bodyPr>
            <a:normAutofit lnSpcReduction="10000"/>
          </a:bodyPr>
          <a:lstStyle/>
          <a:p>
            <a:r>
              <a:rPr lang="en-US" dirty="0"/>
              <a:t>We assess the children throughout the year taking into account their work in books, their contributions in class and their results in any assessment booklets.</a:t>
            </a:r>
          </a:p>
          <a:p>
            <a:r>
              <a:rPr lang="en-US" dirty="0"/>
              <a:t>There are two formal parents’ evenings in the Autumn and Spring terms; these are an opportunity to discuss progress, successes, areas for development and strategies moving forward alongside any pastoral areas. Your child’s individual targets will also be shared with you at these meetings.</a:t>
            </a:r>
          </a:p>
          <a:p>
            <a:r>
              <a:rPr lang="en-US" dirty="0"/>
              <a:t>There is an additional open evening for parents in the Summer term to visit your child’s current class teacher and meet the new teacher for the coming year.</a:t>
            </a:r>
          </a:p>
          <a:p>
            <a:r>
              <a:rPr lang="en-US" dirty="0"/>
              <a:t>Formal reports are produced during the Summer term and will give an overview of your child’s attainment in all subjects, a personal comment from the teacher and Headteacher, and targets for the year ahead. </a:t>
            </a:r>
            <a:endParaRPr lang="en-GB" dirty="0"/>
          </a:p>
          <a:p>
            <a:r>
              <a:rPr lang="en-GB" dirty="0"/>
              <a:t>Towards the end of Year 2, the class will complete some special Reading, Maths and Grammar, Punctuation and Spelling booklets which will form part of their KS1 assessment alongside their teacher’s judgement. These are nothing to worry about and will be completed as part of normal class activities.</a:t>
            </a:r>
          </a:p>
          <a:p>
            <a:r>
              <a:rPr lang="en-GB" dirty="0"/>
              <a:t>Any pupils who did not score 32/40 in their phonic screening check will also be given the opportunity to take this again during Year 2.</a:t>
            </a:r>
          </a:p>
          <a:p>
            <a:endParaRPr lang="en-US" dirty="0"/>
          </a:p>
        </p:txBody>
      </p:sp>
      <p:sp>
        <p:nvSpPr>
          <p:cNvPr id="6" name="Oval Callout 5"/>
          <p:cNvSpPr/>
          <p:nvPr/>
        </p:nvSpPr>
        <p:spPr>
          <a:xfrm>
            <a:off x="9274002" y="556232"/>
            <a:ext cx="2917998" cy="1745673"/>
          </a:xfrm>
          <a:prstGeom prst="wedgeEllipseCallout">
            <a:avLst>
              <a:gd name="adj1" fmla="val -49706"/>
              <a:gd name="adj2" fmla="val 7488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rPr>
              <a:t>I can’t do it …YET!</a:t>
            </a:r>
          </a:p>
        </p:txBody>
      </p:sp>
    </p:spTree>
    <p:extLst>
      <p:ext uri="{BB962C8B-B14F-4D97-AF65-F5344CB8AC3E}">
        <p14:creationId xmlns:p14="http://schemas.microsoft.com/office/powerpoint/2010/main" val="3940146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Communication</a:t>
            </a:r>
          </a:p>
        </p:txBody>
      </p:sp>
      <p:sp>
        <p:nvSpPr>
          <p:cNvPr id="3" name="Content Placeholder 2"/>
          <p:cNvSpPr>
            <a:spLocks noGrp="1"/>
          </p:cNvSpPr>
          <p:nvPr>
            <p:ph idx="1"/>
          </p:nvPr>
        </p:nvSpPr>
        <p:spPr>
          <a:xfrm>
            <a:off x="677334" y="1395818"/>
            <a:ext cx="10112586" cy="5237738"/>
          </a:xfrm>
        </p:spPr>
        <p:txBody>
          <a:bodyPr/>
          <a:lstStyle/>
          <a:p>
            <a:r>
              <a:rPr lang="en-GB" dirty="0"/>
              <a:t>Please contact the class teacher first with any questions or worries.</a:t>
            </a:r>
          </a:p>
          <a:p>
            <a:r>
              <a:rPr lang="en-GB" dirty="0"/>
              <a:t>For short questions / messages:</a:t>
            </a:r>
          </a:p>
          <a:p>
            <a:pPr>
              <a:buFontTx/>
              <a:buChar char="-"/>
            </a:pPr>
            <a:r>
              <a:rPr lang="en-GB" dirty="0"/>
              <a:t>catch us at drop-off or pick-up times,</a:t>
            </a:r>
          </a:p>
          <a:p>
            <a:pPr>
              <a:buFontTx/>
              <a:buChar char="-"/>
            </a:pPr>
            <a:r>
              <a:rPr lang="en-GB" dirty="0"/>
              <a:t>use the class email address year2@woottonpri.iow.sch.uk (checked 8:30 – 4:00),</a:t>
            </a:r>
          </a:p>
          <a:p>
            <a:pPr>
              <a:buFontTx/>
              <a:buChar char="-"/>
            </a:pPr>
            <a:r>
              <a:rPr lang="en-GB" dirty="0"/>
              <a:t>pop a note into the reading diary for any non-urgent queries.</a:t>
            </a:r>
          </a:p>
          <a:p>
            <a:r>
              <a:rPr lang="en-GB" dirty="0"/>
              <a:t>For longer conversations:</a:t>
            </a:r>
          </a:p>
          <a:p>
            <a:pPr>
              <a:buFontTx/>
              <a:buChar char="-"/>
            </a:pPr>
            <a:r>
              <a:rPr lang="en-GB" dirty="0"/>
              <a:t>please arrange with the class teacher to meet after school or talk on the phone.</a:t>
            </a:r>
          </a:p>
          <a:p>
            <a:r>
              <a:rPr lang="en-GB" dirty="0"/>
              <a:t>Our weekly </a:t>
            </a:r>
            <a:r>
              <a:rPr lang="en-GB" b="1" dirty="0"/>
              <a:t>newsletter </a:t>
            </a:r>
            <a:r>
              <a:rPr lang="en-GB" dirty="0"/>
              <a:t>includes an update from each teacher on what the children have been learning alongside important messages from the Headteacher.</a:t>
            </a:r>
          </a:p>
          <a:p>
            <a:r>
              <a:rPr lang="en-GB" dirty="0"/>
              <a:t>The </a:t>
            </a:r>
            <a:r>
              <a:rPr lang="en-GB" b="1" dirty="0"/>
              <a:t>school </a:t>
            </a:r>
            <a:r>
              <a:rPr lang="en-GB" b="1" dirty="0" err="1"/>
              <a:t>facebook</a:t>
            </a:r>
            <a:r>
              <a:rPr lang="en-GB" b="1" dirty="0"/>
              <a:t> page </a:t>
            </a:r>
            <a:r>
              <a:rPr lang="en-GB" dirty="0"/>
              <a:t>also celebrates learning each week and often includes photographs of the children enjoying their lessons and educational visits.</a:t>
            </a:r>
          </a:p>
          <a:p>
            <a:r>
              <a:rPr lang="en-GB" dirty="0"/>
              <a:t>Please keep the office updated with your contact details so you don’t miss any important messages </a:t>
            </a:r>
            <a:r>
              <a:rPr lang="en-GB" dirty="0">
                <a:sym typeface="Wingdings" panose="05000000000000000000" pitchFamily="2" charset="2"/>
              </a:rPr>
              <a:t></a:t>
            </a:r>
            <a:endParaRPr lang="en-GB" dirty="0"/>
          </a:p>
          <a:p>
            <a:endParaRPr lang="en-GB" dirty="0"/>
          </a:p>
        </p:txBody>
      </p:sp>
      <p:pic>
        <p:nvPicPr>
          <p:cNvPr id="2050" name="Picture 2" descr="What should an open-door policy really mean? - F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01439" y="918774"/>
            <a:ext cx="2857444" cy="1508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1509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77108" y="1149340"/>
            <a:ext cx="7889966" cy="2587928"/>
          </a:xfrm>
        </p:spPr>
        <p:txBody>
          <a:bodyPr/>
          <a:lstStyle/>
          <a:p>
            <a:pPr algn="ctr"/>
            <a:r>
              <a:rPr lang="en-US" dirty="0"/>
              <a:t>We are looking forward to a fantastic year in </a:t>
            </a:r>
            <a:br>
              <a:rPr lang="en-US" dirty="0"/>
            </a:br>
            <a:r>
              <a:rPr lang="en-US" dirty="0"/>
              <a:t>Dougan Class </a:t>
            </a:r>
            <a:r>
              <a:rPr lang="en-US" dirty="0">
                <a:sym typeface="Wingdings" panose="05000000000000000000" pitchFamily="2" charset="2"/>
              </a:rPr>
              <a:t></a:t>
            </a:r>
            <a:endParaRPr lang="en-GB" dirty="0"/>
          </a:p>
        </p:txBody>
      </p:sp>
      <p:sp>
        <p:nvSpPr>
          <p:cNvPr id="11" name="Subtitle 2"/>
          <p:cNvSpPr>
            <a:spLocks noGrp="1"/>
          </p:cNvSpPr>
          <p:nvPr>
            <p:ph type="subTitle" idx="1"/>
          </p:nvPr>
        </p:nvSpPr>
        <p:spPr>
          <a:xfrm>
            <a:off x="1449250" y="4251734"/>
            <a:ext cx="5929221" cy="1755252"/>
          </a:xfrm>
        </p:spPr>
        <p:txBody>
          <a:bodyPr>
            <a:noAutofit/>
          </a:bodyPr>
          <a:lstStyle/>
          <a:p>
            <a:pPr algn="ctr"/>
            <a:r>
              <a:rPr lang="en-US" sz="2000" dirty="0"/>
              <a:t>Please feel free to ask any questions now, pop them on a post-it, or drop me an email:</a:t>
            </a:r>
          </a:p>
          <a:p>
            <a:pPr algn="ctr"/>
            <a:r>
              <a:rPr lang="en-US" sz="2000" dirty="0"/>
              <a:t>year2@woottonpri.iow.sch.uk</a:t>
            </a:r>
          </a:p>
          <a:p>
            <a:pPr algn="ctr"/>
            <a:r>
              <a:rPr lang="en-US" sz="2000" dirty="0"/>
              <a:t>Thank you!</a:t>
            </a:r>
            <a:endParaRPr lang="en-GB" sz="2000" dirty="0"/>
          </a:p>
        </p:txBody>
      </p:sp>
      <p:pic>
        <p:nvPicPr>
          <p:cNvPr id="4" name="Picture 2" descr="Disability in the headlines">
            <a:extLst>
              <a:ext uri="{FF2B5EF4-FFF2-40B4-BE49-F238E27FC236}">
                <a16:creationId xmlns:a16="http://schemas.microsoft.com/office/drawing/2014/main" id="{C96CEE7E-F8E6-4180-8A75-E83EC05FAF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941" t="5856" r="10536" b="8243"/>
          <a:stretch>
            <a:fillRect/>
          </a:stretch>
        </p:blipFill>
        <p:spPr bwMode="auto">
          <a:xfrm flipH="1">
            <a:off x="7865918" y="2620023"/>
            <a:ext cx="3850972" cy="4009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Tree>
    <p:extLst>
      <p:ext uri="{BB962C8B-B14F-4D97-AF65-F5344CB8AC3E}">
        <p14:creationId xmlns:p14="http://schemas.microsoft.com/office/powerpoint/2010/main" val="3237597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3526" y="454080"/>
            <a:ext cx="3717934" cy="863499"/>
          </a:xfrm>
        </p:spPr>
        <p:txBody>
          <a:bodyPr/>
          <a:lstStyle/>
          <a:p>
            <a:r>
              <a:rPr lang="en-US" dirty="0"/>
              <a:t>Who’s Who</a:t>
            </a:r>
            <a:endParaRPr lang="en-GB" dirty="0"/>
          </a:p>
        </p:txBody>
      </p:sp>
      <p:sp>
        <p:nvSpPr>
          <p:cNvPr id="3" name="Subtitle 2"/>
          <p:cNvSpPr>
            <a:spLocks noGrp="1"/>
          </p:cNvSpPr>
          <p:nvPr>
            <p:ph type="subTitle" idx="1"/>
          </p:nvPr>
        </p:nvSpPr>
        <p:spPr>
          <a:xfrm>
            <a:off x="1254518" y="1786605"/>
            <a:ext cx="7766936" cy="3839132"/>
          </a:xfrm>
        </p:spPr>
        <p:txBody>
          <a:bodyPr>
            <a:normAutofit lnSpcReduction="10000"/>
          </a:bodyPr>
          <a:lstStyle/>
          <a:p>
            <a:pPr algn="l"/>
            <a:r>
              <a:rPr lang="en-US" sz="2000" dirty="0"/>
              <a:t>Teacher: </a:t>
            </a:r>
          </a:p>
          <a:p>
            <a:pPr algn="l"/>
            <a:r>
              <a:rPr lang="en-US" sz="2000" dirty="0"/>
              <a:t>Miss Cooke</a:t>
            </a:r>
          </a:p>
          <a:p>
            <a:pPr algn="l"/>
            <a:r>
              <a:rPr lang="en-US" sz="2000" dirty="0"/>
              <a:t>		</a:t>
            </a:r>
          </a:p>
          <a:p>
            <a:pPr algn="l"/>
            <a:endParaRPr lang="en-US" sz="2000" dirty="0"/>
          </a:p>
          <a:p>
            <a:pPr algn="l"/>
            <a:endParaRPr lang="en-US" sz="2000" dirty="0"/>
          </a:p>
          <a:p>
            <a:pPr algn="l"/>
            <a:r>
              <a:rPr lang="en-US" sz="2000" dirty="0"/>
              <a:t>Teaching assistant: </a:t>
            </a:r>
          </a:p>
          <a:p>
            <a:pPr algn="l"/>
            <a:r>
              <a:rPr lang="en-US" sz="2000" dirty="0" err="1"/>
              <a:t>Mrs</a:t>
            </a:r>
            <a:r>
              <a:rPr lang="en-US" sz="2000" dirty="0"/>
              <a:t> Shaw</a:t>
            </a:r>
          </a:p>
          <a:p>
            <a:pPr algn="l"/>
            <a:r>
              <a:rPr lang="en-US" sz="2000" dirty="0"/>
              <a:t>Miss Hasson</a:t>
            </a:r>
          </a:p>
          <a:p>
            <a:pPr algn="l"/>
            <a:r>
              <a:rPr lang="en-US" sz="2000" dirty="0" err="1"/>
              <a:t>Mrs</a:t>
            </a:r>
            <a:r>
              <a:rPr lang="en-US" sz="2000" dirty="0"/>
              <a:t> Lacey</a:t>
            </a:r>
          </a:p>
        </p:txBody>
      </p:sp>
      <p:pic>
        <p:nvPicPr>
          <p:cNvPr id="2051" name="Picture 3">
            <a:extLst>
              <a:ext uri="{FF2B5EF4-FFF2-40B4-BE49-F238E27FC236}">
                <a16:creationId xmlns:a16="http://schemas.microsoft.com/office/drawing/2014/main" id="{8D2F2225-D2AA-4759-8509-9C8204529C7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7797" y="1317579"/>
            <a:ext cx="1781835" cy="2377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2052" name="Picture 4">
            <a:extLst>
              <a:ext uri="{FF2B5EF4-FFF2-40B4-BE49-F238E27FC236}">
                <a16:creationId xmlns:a16="http://schemas.microsoft.com/office/drawing/2014/main" id="{3109C6D1-ED00-4CBF-BC9E-5D9DDADBFE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928" t="5440" b="8839"/>
          <a:stretch>
            <a:fillRect/>
          </a:stretch>
        </p:blipFill>
        <p:spPr bwMode="auto">
          <a:xfrm rot="5400000">
            <a:off x="6103474" y="4265139"/>
            <a:ext cx="2343417" cy="19297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4" name="Picture 4">
            <a:extLst>
              <a:ext uri="{FF2B5EF4-FFF2-40B4-BE49-F238E27FC236}">
                <a16:creationId xmlns:a16="http://schemas.microsoft.com/office/drawing/2014/main" id="{0F8E16F3-BED4-4484-8755-135E4FC0AF2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17149"/>
          <a:stretch>
            <a:fillRect/>
          </a:stretch>
        </p:blipFill>
        <p:spPr bwMode="auto">
          <a:xfrm rot="5400000">
            <a:off x="8554332" y="4209717"/>
            <a:ext cx="2340236" cy="20418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23" name="Picture 22">
            <a:extLst>
              <a:ext uri="{FF2B5EF4-FFF2-40B4-BE49-F238E27FC236}">
                <a16:creationId xmlns:a16="http://schemas.microsoft.com/office/drawing/2014/main" id="{34F6B363-D393-49E3-8050-0C24230F5C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2179" y="4058303"/>
            <a:ext cx="1754256" cy="2342436"/>
          </a:xfrm>
          <a:prstGeom prst="rect">
            <a:avLst/>
          </a:prstGeom>
        </p:spPr>
      </p:pic>
    </p:spTree>
    <p:extLst>
      <p:ext uri="{BB962C8B-B14F-4D97-AF65-F5344CB8AC3E}">
        <p14:creationId xmlns:p14="http://schemas.microsoft.com/office/powerpoint/2010/main" val="1099631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4731" y="96763"/>
            <a:ext cx="7766936" cy="948265"/>
          </a:xfrm>
        </p:spPr>
        <p:txBody>
          <a:bodyPr/>
          <a:lstStyle/>
          <a:p>
            <a:pPr algn="l"/>
            <a:r>
              <a:rPr lang="en-US" dirty="0"/>
              <a:t>Key times</a:t>
            </a:r>
            <a:endParaRPr lang="en-GB" dirty="0"/>
          </a:p>
        </p:txBody>
      </p:sp>
      <p:sp>
        <p:nvSpPr>
          <p:cNvPr id="3" name="Subtitle 2"/>
          <p:cNvSpPr>
            <a:spLocks noGrp="1"/>
          </p:cNvSpPr>
          <p:nvPr>
            <p:ph type="subTitle" idx="1"/>
          </p:nvPr>
        </p:nvSpPr>
        <p:spPr>
          <a:xfrm>
            <a:off x="844731" y="1156788"/>
            <a:ext cx="8917578" cy="5386252"/>
          </a:xfrm>
        </p:spPr>
        <p:txBody>
          <a:bodyPr>
            <a:noAutofit/>
          </a:bodyPr>
          <a:lstStyle/>
          <a:p>
            <a:pPr algn="l"/>
            <a:r>
              <a:rPr lang="en-US" sz="2000" dirty="0"/>
              <a:t>Doors open at 8:30am until 8:40am</a:t>
            </a:r>
          </a:p>
          <a:p>
            <a:pPr algn="l"/>
            <a:r>
              <a:rPr lang="en-US" sz="1600" dirty="0"/>
              <a:t>	Please drop your child off at the outside door of their classroom. It is useful to arrive in 	good time if possible as we have learning activities out to complete before the register</a:t>
            </a:r>
            <a:endParaRPr lang="en-US" sz="2000" dirty="0"/>
          </a:p>
          <a:p>
            <a:pPr algn="l"/>
            <a:r>
              <a:rPr lang="en-US" sz="2000" dirty="0"/>
              <a:t>KS1 break is at 10:15am</a:t>
            </a:r>
          </a:p>
          <a:p>
            <a:pPr algn="l"/>
            <a:r>
              <a:rPr lang="en-US" sz="2000" dirty="0"/>
              <a:t>	</a:t>
            </a:r>
            <a:r>
              <a:rPr lang="en-US" sz="1600" dirty="0"/>
              <a:t>KS1 have healthy snacks of fruit or vegetables provided daily – if your child brings their 	own snack this can be fruit, veggies, cheese, yogurt or plain rice cakes.</a:t>
            </a:r>
          </a:p>
          <a:p>
            <a:pPr algn="l"/>
            <a:r>
              <a:rPr lang="en-US" sz="2000" dirty="0"/>
              <a:t>KS1 lunch is at 11:45am</a:t>
            </a:r>
          </a:p>
          <a:p>
            <a:pPr algn="l"/>
            <a:r>
              <a:rPr lang="en-US" sz="2000" dirty="0"/>
              <a:t>	</a:t>
            </a:r>
            <a:r>
              <a:rPr lang="en-US" sz="1600" dirty="0"/>
              <a:t>All pupils in KS1 can have a free school meal – choose from the daily hot option, a 	baguette or a jacket potato with a choice of filling                                    	     	Children may bring a packed lunch from home if they prefer</a:t>
            </a:r>
          </a:p>
          <a:p>
            <a:pPr algn="l"/>
            <a:r>
              <a:rPr lang="en-US" sz="2000" dirty="0"/>
              <a:t>Pick up is at 3:10pm – gates open at 3:05pm</a:t>
            </a:r>
          </a:p>
          <a:p>
            <a:pPr algn="l"/>
            <a:r>
              <a:rPr lang="en-US" sz="2000" dirty="0"/>
              <a:t>	</a:t>
            </a:r>
            <a:r>
              <a:rPr lang="en-US" sz="1600" dirty="0"/>
              <a:t>In KS1 your child will be called once their adult is seen waiting outside the classroom</a:t>
            </a:r>
          </a:p>
          <a:p>
            <a:pPr algn="l"/>
            <a:r>
              <a:rPr lang="en-US" sz="2000" dirty="0"/>
              <a:t>A range of clubs run from 3:10 – 4:10pm</a:t>
            </a:r>
          </a:p>
          <a:p>
            <a:pPr algn="l"/>
            <a:r>
              <a:rPr lang="en-US" sz="1600" dirty="0"/>
              <a:t>These will be allocated each half-term – keep an eye out for the booking letter </a:t>
            </a:r>
            <a:r>
              <a:rPr lang="en-US" sz="1600" dirty="0">
                <a:sym typeface="Wingdings" panose="05000000000000000000" pitchFamily="2" charset="2"/>
              </a:rPr>
              <a:t></a:t>
            </a:r>
            <a:endParaRPr lang="en-GB" sz="1600" dirty="0"/>
          </a:p>
        </p:txBody>
      </p:sp>
    </p:spTree>
    <p:extLst>
      <p:ext uri="{BB962C8B-B14F-4D97-AF65-F5344CB8AC3E}">
        <p14:creationId xmlns:p14="http://schemas.microsoft.com/office/powerpoint/2010/main" val="3970383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324" y="365760"/>
            <a:ext cx="8866678" cy="1564640"/>
          </a:xfrm>
        </p:spPr>
        <p:txBody>
          <a:bodyPr/>
          <a:lstStyle/>
          <a:p>
            <a:r>
              <a:rPr lang="en-US" dirty="0"/>
              <a:t>Developing independence</a:t>
            </a:r>
            <a:endParaRPr lang="en-GB" dirty="0"/>
          </a:p>
        </p:txBody>
      </p:sp>
      <p:sp>
        <p:nvSpPr>
          <p:cNvPr id="3" name="Content Placeholder 2"/>
          <p:cNvSpPr>
            <a:spLocks noGrp="1"/>
          </p:cNvSpPr>
          <p:nvPr>
            <p:ph idx="1"/>
          </p:nvPr>
        </p:nvSpPr>
        <p:spPr>
          <a:xfrm>
            <a:off x="522157" y="1462319"/>
            <a:ext cx="8596668" cy="4572721"/>
          </a:xfrm>
        </p:spPr>
        <p:txBody>
          <a:bodyPr/>
          <a:lstStyle/>
          <a:p>
            <a:r>
              <a:rPr lang="en-GB" dirty="0"/>
              <a:t>Year 2 is an important year for developing independence</a:t>
            </a:r>
          </a:p>
          <a:p>
            <a:r>
              <a:rPr lang="en-GB" dirty="0"/>
              <a:t>Throughout the year you will notice this and should encourage it</a:t>
            </a:r>
            <a:endParaRPr lang="en-GB" dirty="0">
              <a:sym typeface="Wingdings" panose="05000000000000000000" pitchFamily="2" charset="2"/>
            </a:endParaRPr>
          </a:p>
          <a:p>
            <a:r>
              <a:rPr lang="en-GB" dirty="0">
                <a:sym typeface="Wingdings" panose="05000000000000000000" pitchFamily="2" charset="2"/>
              </a:rPr>
              <a:t>Help your child to learn to organise their own belongings and take responsibility for their own learning</a:t>
            </a:r>
          </a:p>
          <a:p>
            <a:pPr marL="0" indent="0">
              <a:buNone/>
            </a:pPr>
            <a:endParaRPr lang="en-GB" dirty="0">
              <a:sym typeface="Wingdings" panose="05000000000000000000" pitchFamily="2" charset="2"/>
            </a:endParaRPr>
          </a:p>
          <a:p>
            <a:r>
              <a:rPr lang="en-GB" dirty="0">
                <a:sym typeface="Wingdings" panose="05000000000000000000" pitchFamily="2" charset="2"/>
              </a:rPr>
              <a:t>Although we always make learning lots of fun, Year 2 is a bit more formal than Year 1 and children may be more tired than usual to begin with. However, this tends to settle down after the first half-term and everyone always makes </a:t>
            </a:r>
            <a:r>
              <a:rPr lang="en-GB" b="1" dirty="0">
                <a:sym typeface="Wingdings" panose="05000000000000000000" pitchFamily="2" charset="2"/>
              </a:rPr>
              <a:t>huge</a:t>
            </a:r>
            <a:r>
              <a:rPr lang="en-GB" dirty="0">
                <a:sym typeface="Wingdings" panose="05000000000000000000" pitchFamily="2" charset="2"/>
              </a:rPr>
              <a:t> progress during Year 2. </a:t>
            </a:r>
          </a:p>
          <a:p>
            <a:r>
              <a:rPr lang="en-GB" dirty="0">
                <a:sym typeface="Wingdings" panose="05000000000000000000" pitchFamily="2" charset="2"/>
              </a:rPr>
              <a:t>I am sure that the children will be surprising all of us with their learning by Christmas!</a:t>
            </a:r>
            <a:endParaRPr lang="en-GB" dirty="0"/>
          </a:p>
        </p:txBody>
      </p:sp>
      <p:pic>
        <p:nvPicPr>
          <p:cNvPr id="5122" name="Picture 2" descr="Shoelace tying techniques - teach your child to tie shoelaces - Bub Hub"/>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1617" y="1987648"/>
            <a:ext cx="2122112" cy="130591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Testing Kids' Water Bottles | Cook's Illust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147" y="149587"/>
            <a:ext cx="2912533" cy="16383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Plain Bottle Green School Book Bag"/>
          <p:cNvPicPr>
            <a:picLocks noChangeAspect="1" noChangeArrowheads="1"/>
          </p:cNvPicPr>
          <p:nvPr/>
        </p:nvPicPr>
        <p:blipFill rotWithShape="1">
          <a:blip r:embed="rId4">
            <a:extLst>
              <a:ext uri="{28A0092B-C50C-407E-A947-70E740481C1C}">
                <a14:useLocalDpi xmlns:a14="http://schemas.microsoft.com/office/drawing/2010/main" val="0"/>
              </a:ext>
            </a:extLst>
          </a:blip>
          <a:srcRect l="29688" t="16931" r="29221" b="22747"/>
          <a:stretch/>
        </p:blipFill>
        <p:spPr bwMode="auto">
          <a:xfrm>
            <a:off x="10906528" y="968737"/>
            <a:ext cx="1260446" cy="2621281"/>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Join our Facebook page to see the amazing things the children have been doing over the last ter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99764" y="5050300"/>
            <a:ext cx="4183669" cy="1394556"/>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3,488 Girl Superhero Costume Stock Photos, Pictures &amp; Royalty-Free Images -  iStock"/>
          <p:cNvPicPr>
            <a:picLocks noChangeAspect="1" noChangeArrowheads="1"/>
          </p:cNvPicPr>
          <p:nvPr/>
        </p:nvPicPr>
        <p:blipFill rotWithShape="1">
          <a:blip r:embed="rId6">
            <a:extLst>
              <a:ext uri="{28A0092B-C50C-407E-A947-70E740481C1C}">
                <a14:useLocalDpi xmlns:a14="http://schemas.microsoft.com/office/drawing/2010/main" val="0"/>
              </a:ext>
            </a:extLst>
          </a:blip>
          <a:srcRect l="11905"/>
          <a:stretch/>
        </p:blipFill>
        <p:spPr bwMode="auto">
          <a:xfrm>
            <a:off x="8830288" y="4212013"/>
            <a:ext cx="3206881" cy="2422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9205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t="48492"/>
          <a:stretch/>
        </p:blipFill>
        <p:spPr>
          <a:xfrm>
            <a:off x="6551023" y="4659336"/>
            <a:ext cx="3795738" cy="2076392"/>
          </a:xfrm>
          <a:prstGeom prst="rect">
            <a:avLst/>
          </a:prstGeom>
        </p:spPr>
      </p:pic>
      <p:sp>
        <p:nvSpPr>
          <p:cNvPr id="2" name="Title 1"/>
          <p:cNvSpPr>
            <a:spLocks noGrp="1"/>
          </p:cNvSpPr>
          <p:nvPr>
            <p:ph type="title"/>
          </p:nvPr>
        </p:nvSpPr>
        <p:spPr/>
        <p:txBody>
          <a:bodyPr/>
          <a:lstStyle/>
          <a:p>
            <a:r>
              <a:rPr lang="en-US" dirty="0"/>
              <a:t>Reading / Phonics</a:t>
            </a:r>
            <a:endParaRPr lang="en-GB" dirty="0"/>
          </a:p>
        </p:txBody>
      </p:sp>
      <p:sp>
        <p:nvSpPr>
          <p:cNvPr id="3" name="Content Placeholder 2"/>
          <p:cNvSpPr>
            <a:spLocks noGrp="1"/>
          </p:cNvSpPr>
          <p:nvPr>
            <p:ph idx="1"/>
          </p:nvPr>
        </p:nvSpPr>
        <p:spPr>
          <a:xfrm>
            <a:off x="560956" y="1517319"/>
            <a:ext cx="5750916" cy="4983233"/>
          </a:xfrm>
        </p:spPr>
        <p:txBody>
          <a:bodyPr>
            <a:normAutofit/>
          </a:bodyPr>
          <a:lstStyle/>
          <a:p>
            <a:r>
              <a:rPr lang="en-GB" dirty="0"/>
              <a:t>We will continue to learn new phonic sounds for reading including alternative spellings of the same sound</a:t>
            </a:r>
          </a:p>
          <a:p>
            <a:r>
              <a:rPr lang="en-GB" dirty="0"/>
              <a:t>We will also continue to practise Common Exception Words or “tricky” words where the spelling pattern does not easily match learned phonics</a:t>
            </a:r>
          </a:p>
          <a:p>
            <a:r>
              <a:rPr lang="en-GB" dirty="0"/>
              <a:t>The children will also begin to discuss what they are reading in more depth, making inferences about characters’ thoughts, feelings and actions.</a:t>
            </a:r>
          </a:p>
          <a:p>
            <a:r>
              <a:rPr lang="en-GB" dirty="0"/>
              <a:t>Towards the end of the year, the class will complete some special reading booklets which will form part of their KS1 reading assessment alongside their teacher’s judgement. These are nothing to worry about and will be completed as part of normal class activities.</a:t>
            </a:r>
          </a:p>
        </p:txBody>
      </p:sp>
      <p:pic>
        <p:nvPicPr>
          <p:cNvPr id="4" name="Picture 3"/>
          <p:cNvPicPr>
            <a:picLocks noChangeAspect="1"/>
          </p:cNvPicPr>
          <p:nvPr/>
        </p:nvPicPr>
        <p:blipFill>
          <a:blip r:embed="rId3"/>
          <a:stretch>
            <a:fillRect/>
          </a:stretch>
        </p:blipFill>
        <p:spPr>
          <a:xfrm>
            <a:off x="6428250" y="131853"/>
            <a:ext cx="4340542" cy="3136694"/>
          </a:xfrm>
          <a:prstGeom prst="rect">
            <a:avLst/>
          </a:prstGeom>
        </p:spPr>
      </p:pic>
      <p:pic>
        <p:nvPicPr>
          <p:cNvPr id="6" name="Picture 5"/>
          <p:cNvPicPr>
            <a:picLocks noChangeAspect="1"/>
          </p:cNvPicPr>
          <p:nvPr/>
        </p:nvPicPr>
        <p:blipFill rotWithShape="1">
          <a:blip r:embed="rId2"/>
          <a:srcRect b="70087"/>
          <a:stretch/>
        </p:blipFill>
        <p:spPr>
          <a:xfrm>
            <a:off x="6880146" y="3345955"/>
            <a:ext cx="3890490" cy="1235973"/>
          </a:xfrm>
          <a:prstGeom prst="rect">
            <a:avLst/>
          </a:prstGeom>
        </p:spPr>
      </p:pic>
    </p:spTree>
    <p:extLst>
      <p:ext uri="{BB962C8B-B14F-4D97-AF65-F5344CB8AC3E}">
        <p14:creationId xmlns:p14="http://schemas.microsoft.com/office/powerpoint/2010/main" val="971103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199" y="377047"/>
            <a:ext cx="8596668" cy="1320800"/>
          </a:xfrm>
        </p:spPr>
        <p:txBody>
          <a:bodyPr/>
          <a:lstStyle/>
          <a:p>
            <a:r>
              <a:rPr lang="en-US" dirty="0"/>
              <a:t>Writing</a:t>
            </a:r>
            <a:endParaRPr lang="en-GB" dirty="0"/>
          </a:p>
        </p:txBody>
      </p:sp>
      <p:sp>
        <p:nvSpPr>
          <p:cNvPr id="3" name="Content Placeholder 2"/>
          <p:cNvSpPr>
            <a:spLocks noGrp="1"/>
          </p:cNvSpPr>
          <p:nvPr>
            <p:ph idx="1"/>
          </p:nvPr>
        </p:nvSpPr>
        <p:spPr>
          <a:xfrm>
            <a:off x="328199" y="1207885"/>
            <a:ext cx="5839844" cy="3880773"/>
          </a:xfrm>
        </p:spPr>
        <p:txBody>
          <a:bodyPr/>
          <a:lstStyle/>
          <a:p>
            <a:r>
              <a:rPr lang="en-GB" dirty="0"/>
              <a:t>In Year 2 we often see children’s writing take off!</a:t>
            </a:r>
          </a:p>
          <a:p>
            <a:r>
              <a:rPr lang="en-GB" dirty="0"/>
              <a:t>Now that most children are using basic punctuation and their phonic sounds to spell, we will start to focus on writing longer pieces with:</a:t>
            </a:r>
          </a:p>
          <a:p>
            <a:pPr lvl="1"/>
            <a:r>
              <a:rPr lang="en-GB" dirty="0"/>
              <a:t>different types of sentences</a:t>
            </a:r>
          </a:p>
          <a:p>
            <a:pPr lvl="1"/>
            <a:r>
              <a:rPr lang="en-GB" dirty="0"/>
              <a:t>a wider range of punctuation </a:t>
            </a:r>
          </a:p>
          <a:p>
            <a:pPr lvl="1"/>
            <a:r>
              <a:rPr lang="en-GB" dirty="0"/>
              <a:t>effective language choices</a:t>
            </a:r>
          </a:p>
          <a:p>
            <a:pPr lvl="1"/>
            <a:r>
              <a:rPr lang="en-GB" dirty="0"/>
              <a:t>detail to describe</a:t>
            </a:r>
          </a:p>
        </p:txBody>
      </p:sp>
      <p:pic>
        <p:nvPicPr>
          <p:cNvPr id="4" name="Picture 3"/>
          <p:cNvPicPr>
            <a:picLocks noChangeAspect="1"/>
          </p:cNvPicPr>
          <p:nvPr/>
        </p:nvPicPr>
        <p:blipFill>
          <a:blip r:embed="rId2"/>
          <a:stretch>
            <a:fillRect/>
          </a:stretch>
        </p:blipFill>
        <p:spPr>
          <a:xfrm>
            <a:off x="6168043" y="377047"/>
            <a:ext cx="5904214" cy="6204428"/>
          </a:xfrm>
          <a:prstGeom prst="rect">
            <a:avLst/>
          </a:prstGeom>
        </p:spPr>
      </p:pic>
      <p:pic>
        <p:nvPicPr>
          <p:cNvPr id="6" name="Picture 5"/>
          <p:cNvPicPr>
            <a:picLocks noChangeAspect="1"/>
          </p:cNvPicPr>
          <p:nvPr/>
        </p:nvPicPr>
        <p:blipFill>
          <a:blip r:embed="rId3"/>
          <a:stretch>
            <a:fillRect/>
          </a:stretch>
        </p:blipFill>
        <p:spPr>
          <a:xfrm>
            <a:off x="1138571" y="4164196"/>
            <a:ext cx="5029472" cy="2693804"/>
          </a:xfrm>
          <a:prstGeom prst="rect">
            <a:avLst/>
          </a:prstGeom>
        </p:spPr>
      </p:pic>
    </p:spTree>
    <p:extLst>
      <p:ext uri="{BB962C8B-B14F-4D97-AF65-F5344CB8AC3E}">
        <p14:creationId xmlns:p14="http://schemas.microsoft.com/office/powerpoint/2010/main" val="1757972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See the source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3069" y="1398204"/>
            <a:ext cx="2387379" cy="27189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2" descr="See the source imag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777" r="8057"/>
          <a:stretch/>
        </p:blipFill>
        <p:spPr bwMode="auto">
          <a:xfrm>
            <a:off x="3366148" y="614221"/>
            <a:ext cx="2189217" cy="26323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4" name="Picture 6" descr="See the source im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82395" y="197875"/>
            <a:ext cx="2811810" cy="34650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6" name="Picture 8" descr="See the source imag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5439" r="16330"/>
          <a:stretch/>
        </p:blipFill>
        <p:spPr bwMode="auto">
          <a:xfrm>
            <a:off x="9421235" y="3239231"/>
            <a:ext cx="2386834" cy="34981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8" name="Picture 10" descr="See the source ima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69720" y="3792279"/>
            <a:ext cx="2197459" cy="28884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62" name="Picture 14" descr="See the source imag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15805" y="3618922"/>
            <a:ext cx="2189217" cy="30618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64" name="Picture 16" descr="See the source imag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1256" y="4184140"/>
            <a:ext cx="1894460" cy="25532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99258" y="197875"/>
            <a:ext cx="2836183" cy="1200329"/>
          </a:xfrm>
          <a:prstGeom prst="rect">
            <a:avLst/>
          </a:prstGeom>
          <a:noFill/>
        </p:spPr>
        <p:txBody>
          <a:bodyPr wrap="square" rtlCol="0">
            <a:spAutoFit/>
          </a:bodyPr>
          <a:lstStyle/>
          <a:p>
            <a:pPr algn="ctr"/>
            <a:r>
              <a:rPr lang="en-GB" dirty="0"/>
              <a:t>These are a few of the books we will be using to inspire our writing this year</a:t>
            </a:r>
          </a:p>
        </p:txBody>
      </p:sp>
      <p:pic>
        <p:nvPicPr>
          <p:cNvPr id="4" name="Picture 4" descr="It Starts With A Seed : Knowles, Laura, Webber, Jennie: Amazon.co.uk: Books"/>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16755" y="197875"/>
            <a:ext cx="2091314" cy="29255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242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Maths</a:t>
            </a:r>
            <a:endParaRPr lang="en-GB" dirty="0"/>
          </a:p>
        </p:txBody>
      </p:sp>
      <p:sp>
        <p:nvSpPr>
          <p:cNvPr id="3" name="Content Placeholder 2"/>
          <p:cNvSpPr>
            <a:spLocks noGrp="1"/>
          </p:cNvSpPr>
          <p:nvPr>
            <p:ph idx="1"/>
          </p:nvPr>
        </p:nvSpPr>
        <p:spPr>
          <a:xfrm>
            <a:off x="677334" y="1395819"/>
            <a:ext cx="8596668" cy="3880773"/>
          </a:xfrm>
        </p:spPr>
        <p:txBody>
          <a:bodyPr/>
          <a:lstStyle/>
          <a:p>
            <a:r>
              <a:rPr lang="en-GB" dirty="0"/>
              <a:t>In Year 2 we will build on children’s understanding to work with numbers up to 100 and beyond.</a:t>
            </a:r>
          </a:p>
          <a:p>
            <a:r>
              <a:rPr lang="en-GB" dirty="0"/>
              <a:t>We will practise addition and subtraction of 2-digit numbers using different methods.</a:t>
            </a:r>
          </a:p>
          <a:p>
            <a:r>
              <a:rPr lang="en-GB" dirty="0"/>
              <a:t>We will develop multiplication and division strategies, and learn the 10, 5 and 2x tables.</a:t>
            </a:r>
          </a:p>
          <a:p>
            <a:r>
              <a:rPr lang="en-GB" dirty="0"/>
              <a:t>We will also deepen our learning on fractions, measurement and geometry.</a:t>
            </a:r>
          </a:p>
          <a:p>
            <a:r>
              <a:rPr lang="en-GB" dirty="0"/>
              <a:t>Towards the end of the year, the class will complete some special Maths booklets which will form part of their KS1 Maths assessment alongside their teacher’s judgement. These are nothing to worry about and will be completed as part of normal class activities.</a:t>
            </a:r>
          </a:p>
          <a:p>
            <a:endParaRPr lang="en-GB" dirty="0"/>
          </a:p>
        </p:txBody>
      </p:sp>
      <p:pic>
        <p:nvPicPr>
          <p:cNvPr id="4" name="Picture 3"/>
          <p:cNvPicPr>
            <a:picLocks noChangeAspect="1"/>
          </p:cNvPicPr>
          <p:nvPr/>
        </p:nvPicPr>
        <p:blipFill>
          <a:blip r:embed="rId2"/>
          <a:stretch>
            <a:fillRect/>
          </a:stretch>
        </p:blipFill>
        <p:spPr>
          <a:xfrm>
            <a:off x="3089718" y="317500"/>
            <a:ext cx="3771900" cy="952500"/>
          </a:xfrm>
          <a:prstGeom prst="rect">
            <a:avLst/>
          </a:prstGeom>
        </p:spPr>
      </p:pic>
      <p:pic>
        <p:nvPicPr>
          <p:cNvPr id="5" name="Picture 4"/>
          <p:cNvPicPr>
            <a:picLocks noChangeAspect="1"/>
          </p:cNvPicPr>
          <p:nvPr/>
        </p:nvPicPr>
        <p:blipFill>
          <a:blip r:embed="rId3"/>
          <a:stretch>
            <a:fillRect/>
          </a:stretch>
        </p:blipFill>
        <p:spPr>
          <a:xfrm>
            <a:off x="7499535" y="317500"/>
            <a:ext cx="3876675" cy="819150"/>
          </a:xfrm>
          <a:prstGeom prst="rect">
            <a:avLst/>
          </a:prstGeom>
        </p:spPr>
      </p:pic>
      <p:pic>
        <p:nvPicPr>
          <p:cNvPr id="7" name="Picture 6"/>
          <p:cNvPicPr>
            <a:picLocks noChangeAspect="1"/>
          </p:cNvPicPr>
          <p:nvPr/>
        </p:nvPicPr>
        <p:blipFill>
          <a:blip r:embed="rId4"/>
          <a:stretch>
            <a:fillRect/>
          </a:stretch>
        </p:blipFill>
        <p:spPr>
          <a:xfrm>
            <a:off x="6443387" y="4758301"/>
            <a:ext cx="4825191" cy="1947623"/>
          </a:xfrm>
          <a:prstGeom prst="rect">
            <a:avLst/>
          </a:prstGeom>
        </p:spPr>
      </p:pic>
      <p:pic>
        <p:nvPicPr>
          <p:cNvPr id="8" name="Picture 7"/>
          <p:cNvPicPr>
            <a:picLocks noChangeAspect="1"/>
          </p:cNvPicPr>
          <p:nvPr/>
        </p:nvPicPr>
        <p:blipFill>
          <a:blip r:embed="rId5"/>
          <a:stretch>
            <a:fillRect/>
          </a:stretch>
        </p:blipFill>
        <p:spPr>
          <a:xfrm>
            <a:off x="9437873" y="1395819"/>
            <a:ext cx="2693200" cy="2991498"/>
          </a:xfrm>
          <a:prstGeom prst="rect">
            <a:avLst/>
          </a:prstGeom>
        </p:spPr>
      </p:pic>
      <p:pic>
        <p:nvPicPr>
          <p:cNvPr id="10" name="Picture 9"/>
          <p:cNvPicPr>
            <a:picLocks noChangeAspect="1"/>
          </p:cNvPicPr>
          <p:nvPr/>
        </p:nvPicPr>
        <p:blipFill>
          <a:blip r:embed="rId6"/>
          <a:stretch>
            <a:fillRect/>
          </a:stretch>
        </p:blipFill>
        <p:spPr>
          <a:xfrm>
            <a:off x="2032202" y="5276592"/>
            <a:ext cx="3705225" cy="1076325"/>
          </a:xfrm>
          <a:prstGeom prst="rect">
            <a:avLst/>
          </a:prstGeom>
        </p:spPr>
      </p:pic>
    </p:spTree>
    <p:extLst>
      <p:ext uri="{BB962C8B-B14F-4D97-AF65-F5344CB8AC3E}">
        <p14:creationId xmlns:p14="http://schemas.microsoft.com/office/powerpoint/2010/main" val="1503696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Learning to be the best we can...: Maths: Concrete, Pictorial and  Abstra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927316"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742516" y="751344"/>
            <a:ext cx="2144683" cy="5355312"/>
          </a:xfrm>
          <a:prstGeom prst="rect">
            <a:avLst/>
          </a:prstGeom>
          <a:solidFill>
            <a:schemeClr val="bg1"/>
          </a:solidFill>
        </p:spPr>
        <p:txBody>
          <a:bodyPr wrap="square" rtlCol="0">
            <a:spAutoFit/>
          </a:bodyPr>
          <a:lstStyle/>
          <a:p>
            <a:endParaRPr lang="en-GB" dirty="0"/>
          </a:p>
          <a:p>
            <a:endParaRPr lang="en-GB" dirty="0"/>
          </a:p>
          <a:p>
            <a:pPr algn="ctr"/>
            <a:r>
              <a:rPr lang="en-GB" dirty="0"/>
              <a:t>We will use a wide range of practical resources to support our work in Maths throughout the year.</a:t>
            </a:r>
          </a:p>
          <a:p>
            <a:pPr algn="ctr"/>
            <a:endParaRPr lang="en-GB" dirty="0"/>
          </a:p>
          <a:p>
            <a:pPr algn="ctr"/>
            <a:r>
              <a:rPr lang="en-GB" dirty="0"/>
              <a:t>This helps children to create a strong visual image of what the maths they are doing represents.</a:t>
            </a:r>
          </a:p>
          <a:p>
            <a:endParaRPr lang="en-GB" dirty="0"/>
          </a:p>
          <a:p>
            <a:endParaRPr lang="en-GB" dirty="0"/>
          </a:p>
          <a:p>
            <a:endParaRPr lang="en-GB" dirty="0"/>
          </a:p>
        </p:txBody>
      </p:sp>
    </p:spTree>
    <p:extLst>
      <p:ext uri="{BB962C8B-B14F-4D97-AF65-F5344CB8AC3E}">
        <p14:creationId xmlns:p14="http://schemas.microsoft.com/office/powerpoint/2010/main" val="224369566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54f1ce0-e629-4297-869d-d8ecb3c0f373">
      <Terms xmlns="http://schemas.microsoft.com/office/infopath/2007/PartnerControls"/>
    </lcf76f155ced4ddcb4097134ff3c332f>
    <TaxCatchAll xmlns="7cff7cea-1777-457d-a4e6-b5d41d10d8b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A51A9A9D4B02C4AAC3C0C0ADAF64CB8" ma:contentTypeVersion="13" ma:contentTypeDescription="Create a new document." ma:contentTypeScope="" ma:versionID="ea75b95cf14013c9d5161d5be411a534">
  <xsd:schema xmlns:xsd="http://www.w3.org/2001/XMLSchema" xmlns:xs="http://www.w3.org/2001/XMLSchema" xmlns:p="http://schemas.microsoft.com/office/2006/metadata/properties" xmlns:ns2="d54f1ce0-e629-4297-869d-d8ecb3c0f373" xmlns:ns3="7cff7cea-1777-457d-a4e6-b5d41d10d8b1" targetNamespace="http://schemas.microsoft.com/office/2006/metadata/properties" ma:root="true" ma:fieldsID="9fae52c0ccf533075656ffdbc915f521" ns2:_="" ns3:_="">
    <xsd:import namespace="d54f1ce0-e629-4297-869d-d8ecb3c0f373"/>
    <xsd:import namespace="7cff7cea-1777-457d-a4e6-b5d41d10d8b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4f1ce0-e629-4297-869d-d8ecb3c0f3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0de4ddd-ff13-4ef6-9032-2215fe1f83d8"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cff7cea-1777-457d-a4e6-b5d41d10d8b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6ae4a9c-1a29-4057-b220-ae478c5d92df}" ma:internalName="TaxCatchAll" ma:showField="CatchAllData" ma:web="7cff7cea-1777-457d-a4e6-b5d41d10d8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4476767-29B1-4C55-9669-375451968D7F}">
  <ds:schemaRefs>
    <ds:schemaRef ds:uri="http://purl.org/dc/elements/1.1/"/>
    <ds:schemaRef ds:uri="http://schemas.microsoft.com/office/2006/metadata/properties"/>
    <ds:schemaRef ds:uri="d54f1ce0-e629-4297-869d-d8ecb3c0f373"/>
    <ds:schemaRef ds:uri="http://purl.org/dc/terms/"/>
    <ds:schemaRef ds:uri="http://schemas.microsoft.com/office/2006/documentManagement/types"/>
    <ds:schemaRef ds:uri="7cff7cea-1777-457d-a4e6-b5d41d10d8b1"/>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5C90C16-38BB-4E15-A576-A32E1BF069DB}">
  <ds:schemaRefs>
    <ds:schemaRef ds:uri="http://schemas.microsoft.com/sharepoint/v3/contenttype/forms"/>
  </ds:schemaRefs>
</ds:datastoreItem>
</file>

<file path=customXml/itemProps3.xml><?xml version="1.0" encoding="utf-8"?>
<ds:datastoreItem xmlns:ds="http://schemas.openxmlformats.org/officeDocument/2006/customXml" ds:itemID="{0C88C96A-B1EA-4E5F-B123-6A7EAE3C81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4f1ce0-e629-4297-869d-d8ecb3c0f373"/>
    <ds:schemaRef ds:uri="7cff7cea-1777-457d-a4e6-b5d41d10d8b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854</TotalTime>
  <Words>1387</Words>
  <Application>Microsoft Office PowerPoint</Application>
  <PresentationFormat>Widescreen</PresentationFormat>
  <Paragraphs>110</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Trebuchet MS</vt:lpstr>
      <vt:lpstr>Wingdings</vt:lpstr>
      <vt:lpstr>Wingdings 3</vt:lpstr>
      <vt:lpstr>Facet</vt:lpstr>
      <vt:lpstr>Welcome to Year 2  Dougan Class</vt:lpstr>
      <vt:lpstr>Who’s Who</vt:lpstr>
      <vt:lpstr>Key times</vt:lpstr>
      <vt:lpstr>Developing independence</vt:lpstr>
      <vt:lpstr>Reading / Phonics</vt:lpstr>
      <vt:lpstr>Writing</vt:lpstr>
      <vt:lpstr>PowerPoint Presentation</vt:lpstr>
      <vt:lpstr>Maths</vt:lpstr>
      <vt:lpstr>PowerPoint Presentation</vt:lpstr>
      <vt:lpstr>Wider curriculum</vt:lpstr>
      <vt:lpstr>Homework</vt:lpstr>
      <vt:lpstr>Fidget Tools</vt:lpstr>
      <vt:lpstr>Assessment</vt:lpstr>
      <vt:lpstr>Communication</vt:lpstr>
      <vt:lpstr>We are looking forward to a fantastic year in  Dougan Class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Staff</dc:creator>
  <cp:lastModifiedBy>Jane Wilford</cp:lastModifiedBy>
  <cp:revision>47</cp:revision>
  <dcterms:created xsi:type="dcterms:W3CDTF">2022-06-29T10:01:20Z</dcterms:created>
  <dcterms:modified xsi:type="dcterms:W3CDTF">2026-07-02T10:03:53Z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0x010100EA51A9A9D4B02C4AAC3C0C0ADAF64CB8</vt:lpwstr>
  </property>
  <property fmtid="{D5CDD505-2E9C-101B-9397-08002B2CF9AE}" pid="3" name="Order">
    <vt:r8>315000</vt:r8>
  </property>
  <property fmtid="{D5CDD505-2E9C-101B-9397-08002B2CF9AE}" pid="4" name="MediaServiceImageTags">
    <vt:lpwstr/>
  </property>
</Properties>
</file>