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77" r:id="rId16"/>
    <p:sldId id="267" r:id="rId17"/>
    <p:sldId id="268" r:id="rId18"/>
    <p:sldId id="269"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mEcNd1uMbI6sSBQxgPPeYzApZ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1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customschemas.google.com/relationships/presentationmetadata" Target="meta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Paterson" userId="3bef023c-7678-48ba-b0f4-ba94abe73d63" providerId="ADAL" clId="{8AC3C2EC-A921-4606-ADCC-B01612FDE65A}"/>
    <pc:docChg chg="custSel modSld">
      <pc:chgData name="Emily Paterson" userId="3bef023c-7678-48ba-b0f4-ba94abe73d63" providerId="ADAL" clId="{8AC3C2EC-A921-4606-ADCC-B01612FDE65A}" dt="2026-06-24T09:15:45.993" v="407" actId="5793"/>
      <pc:docMkLst>
        <pc:docMk/>
      </pc:docMkLst>
      <pc:sldChg chg="delSp modSp mod">
        <pc:chgData name="Emily Paterson" userId="3bef023c-7678-48ba-b0f4-ba94abe73d63" providerId="ADAL" clId="{8AC3C2EC-A921-4606-ADCC-B01612FDE65A}" dt="2026-06-24T09:15:45.993" v="407" actId="5793"/>
        <pc:sldMkLst>
          <pc:docMk/>
          <pc:sldMk cId="0" sldId="256"/>
        </pc:sldMkLst>
        <pc:spChg chg="mod">
          <ac:chgData name="Emily Paterson" userId="3bef023c-7678-48ba-b0f4-ba94abe73d63" providerId="ADAL" clId="{8AC3C2EC-A921-4606-ADCC-B01612FDE65A}" dt="2026-06-24T08:30:14.491" v="20" actId="20577"/>
          <ac:spMkLst>
            <pc:docMk/>
            <pc:sldMk cId="0" sldId="256"/>
            <ac:spMk id="143" creationId="{00000000-0000-0000-0000-000000000000}"/>
          </ac:spMkLst>
        </pc:spChg>
        <pc:spChg chg="mod">
          <ac:chgData name="Emily Paterson" userId="3bef023c-7678-48ba-b0f4-ba94abe73d63" providerId="ADAL" clId="{8AC3C2EC-A921-4606-ADCC-B01612FDE65A}" dt="2026-06-24T09:15:45.993" v="407" actId="5793"/>
          <ac:spMkLst>
            <pc:docMk/>
            <pc:sldMk cId="0" sldId="256"/>
            <ac:spMk id="144" creationId="{00000000-0000-0000-0000-000000000000}"/>
          </ac:spMkLst>
        </pc:spChg>
        <pc:picChg chg="del">
          <ac:chgData name="Emily Paterson" userId="3bef023c-7678-48ba-b0f4-ba94abe73d63" providerId="ADAL" clId="{8AC3C2EC-A921-4606-ADCC-B01612FDE65A}" dt="2026-06-24T08:30:10.945" v="17" actId="478"/>
          <ac:picMkLst>
            <pc:docMk/>
            <pc:sldMk cId="0" sldId="256"/>
            <ac:picMk id="1028" creationId="{3CF32059-99BA-4AC1-8564-EC7C84C97DE7}"/>
          </ac:picMkLst>
        </pc:picChg>
        <pc:picChg chg="del">
          <ac:chgData name="Emily Paterson" userId="3bef023c-7678-48ba-b0f4-ba94abe73d63" providerId="ADAL" clId="{8AC3C2EC-A921-4606-ADCC-B01612FDE65A}" dt="2026-06-24T08:30:10.213" v="16" actId="478"/>
          <ac:picMkLst>
            <pc:docMk/>
            <pc:sldMk cId="0" sldId="256"/>
            <ac:picMk id="1030" creationId="{B07A2F9B-39D6-420D-8B99-B1E55FAEB4BB}"/>
          </ac:picMkLst>
        </pc:picChg>
      </pc:sldChg>
      <pc:sldChg chg="addSp delSp modSp mod">
        <pc:chgData name="Emily Paterson" userId="3bef023c-7678-48ba-b0f4-ba94abe73d63" providerId="ADAL" clId="{8AC3C2EC-A921-4606-ADCC-B01612FDE65A}" dt="2026-06-09T09:08:54.187" v="15" actId="1076"/>
        <pc:sldMkLst>
          <pc:docMk/>
          <pc:sldMk cId="0" sldId="257"/>
        </pc:sldMkLst>
        <pc:spChg chg="mod">
          <ac:chgData name="Emily Paterson" userId="3bef023c-7678-48ba-b0f4-ba94abe73d63" providerId="ADAL" clId="{8AC3C2EC-A921-4606-ADCC-B01612FDE65A}" dt="2026-06-09T09:08:38.439" v="10" actId="20577"/>
          <ac:spMkLst>
            <pc:docMk/>
            <pc:sldMk cId="0" sldId="257"/>
            <ac:spMk id="151" creationId="{00000000-0000-0000-0000-000000000000}"/>
          </ac:spMkLst>
        </pc:spChg>
        <pc:picChg chg="mod">
          <ac:chgData name="Emily Paterson" userId="3bef023c-7678-48ba-b0f4-ba94abe73d63" providerId="ADAL" clId="{8AC3C2EC-A921-4606-ADCC-B01612FDE65A}" dt="2026-06-09T09:08:54.187" v="15" actId="1076"/>
          <ac:picMkLst>
            <pc:docMk/>
            <pc:sldMk cId="0" sldId="257"/>
            <ac:picMk id="2" creationId="{25790748-0EF4-4F23-8D2F-25182026F1FE}"/>
          </ac:picMkLst>
        </pc:picChg>
        <pc:picChg chg="add mod">
          <ac:chgData name="Emily Paterson" userId="3bef023c-7678-48ba-b0f4-ba94abe73d63" providerId="ADAL" clId="{8AC3C2EC-A921-4606-ADCC-B01612FDE65A}" dt="2026-06-09T09:08:47.792" v="12" actId="1076"/>
          <ac:picMkLst>
            <pc:docMk/>
            <pc:sldMk cId="0" sldId="257"/>
            <ac:picMk id="2051" creationId="{087CC80C-1DD3-4C08-9664-6547E4792007}"/>
          </ac:picMkLst>
        </pc:picChg>
        <pc:picChg chg="mod">
          <ac:chgData name="Emily Paterson" userId="3bef023c-7678-48ba-b0f4-ba94abe73d63" providerId="ADAL" clId="{8AC3C2EC-A921-4606-ADCC-B01612FDE65A}" dt="2026-06-09T09:08:49.751" v="13" actId="14100"/>
          <ac:picMkLst>
            <pc:docMk/>
            <pc:sldMk cId="0" sldId="257"/>
            <ac:picMk id="3076" creationId="{D24EC97F-6223-4BDC-8A24-0943C989FB15}"/>
          </ac:picMkLst>
        </pc:picChg>
      </pc:sldChg>
      <pc:sldChg chg="modSp mod">
        <pc:chgData name="Emily Paterson" userId="3bef023c-7678-48ba-b0f4-ba94abe73d63" providerId="ADAL" clId="{8AC3C2EC-A921-4606-ADCC-B01612FDE65A}" dt="2026-06-24T08:31:35.889" v="165" actId="1076"/>
        <pc:sldMkLst>
          <pc:docMk/>
          <pc:sldMk cId="0" sldId="258"/>
        </pc:sldMkLst>
        <pc:spChg chg="mod">
          <ac:chgData name="Emily Paterson" userId="3bef023c-7678-48ba-b0f4-ba94abe73d63" providerId="ADAL" clId="{8AC3C2EC-A921-4606-ADCC-B01612FDE65A}" dt="2026-06-24T08:31:35.889" v="165" actId="1076"/>
          <ac:spMkLst>
            <pc:docMk/>
            <pc:sldMk cId="0" sldId="258"/>
            <ac:spMk id="160" creationId="{00000000-0000-0000-0000-000000000000}"/>
          </ac:spMkLst>
        </pc:spChg>
      </pc:sldChg>
      <pc:sldChg chg="addSp delSp modSp mod">
        <pc:chgData name="Emily Paterson" userId="3bef023c-7678-48ba-b0f4-ba94abe73d63" providerId="ADAL" clId="{8AC3C2EC-A921-4606-ADCC-B01612FDE65A}" dt="2026-06-24T08:34:05.081" v="371" actId="14100"/>
        <pc:sldMkLst>
          <pc:docMk/>
          <pc:sldMk cId="0" sldId="260"/>
        </pc:sldMkLst>
        <pc:spChg chg="mod">
          <ac:chgData name="Emily Paterson" userId="3bef023c-7678-48ba-b0f4-ba94abe73d63" providerId="ADAL" clId="{8AC3C2EC-A921-4606-ADCC-B01612FDE65A}" dt="2026-06-24T08:33:12.489" v="176" actId="1076"/>
          <ac:spMkLst>
            <pc:docMk/>
            <pc:sldMk cId="0" sldId="260"/>
            <ac:spMk id="172" creationId="{00000000-0000-0000-0000-000000000000}"/>
          </ac:spMkLst>
        </pc:spChg>
        <pc:spChg chg="mod">
          <ac:chgData name="Emily Paterson" userId="3bef023c-7678-48ba-b0f4-ba94abe73d63" providerId="ADAL" clId="{8AC3C2EC-A921-4606-ADCC-B01612FDE65A}" dt="2026-06-24T08:33:47.981" v="365" actId="20577"/>
          <ac:spMkLst>
            <pc:docMk/>
            <pc:sldMk cId="0" sldId="260"/>
            <ac:spMk id="173" creationId="{00000000-0000-0000-0000-000000000000}"/>
          </ac:spMkLst>
        </pc:spChg>
        <pc:picChg chg="add mod modCrop">
          <ac:chgData name="Emily Paterson" userId="3bef023c-7678-48ba-b0f4-ba94abe73d63" providerId="ADAL" clId="{8AC3C2EC-A921-4606-ADCC-B01612FDE65A}" dt="2026-06-24T08:34:05.081" v="371" actId="14100"/>
          <ac:picMkLst>
            <pc:docMk/>
            <pc:sldMk cId="0" sldId="260"/>
            <ac:picMk id="2" creationId="{B2FE59BD-59D7-F4BA-229F-CAD48CA88617}"/>
          </ac:picMkLst>
        </pc:picChg>
        <pc:picChg chg="del">
          <ac:chgData name="Emily Paterson" userId="3bef023c-7678-48ba-b0f4-ba94abe73d63" providerId="ADAL" clId="{8AC3C2EC-A921-4606-ADCC-B01612FDE65A}" dt="2026-06-24T08:32:52.843" v="166" actId="478"/>
          <ac:picMkLst>
            <pc:docMk/>
            <pc:sldMk cId="0" sldId="260"/>
            <ac:picMk id="174" creationId="{00000000-0000-0000-0000-000000000000}"/>
          </ac:picMkLst>
        </pc:picChg>
      </pc:sldChg>
      <pc:sldChg chg="modSp mod">
        <pc:chgData name="Emily Paterson" userId="3bef023c-7678-48ba-b0f4-ba94abe73d63" providerId="ADAL" clId="{8AC3C2EC-A921-4606-ADCC-B01612FDE65A}" dt="2026-06-24T09:12:55.486" v="381" actId="20577"/>
        <pc:sldMkLst>
          <pc:docMk/>
          <pc:sldMk cId="0" sldId="268"/>
        </pc:sldMkLst>
        <pc:spChg chg="mod">
          <ac:chgData name="Emily Paterson" userId="3bef023c-7678-48ba-b0f4-ba94abe73d63" providerId="ADAL" clId="{8AC3C2EC-A921-4606-ADCC-B01612FDE65A}" dt="2026-06-24T09:12:55.486" v="381" actId="20577"/>
          <ac:spMkLst>
            <pc:docMk/>
            <pc:sldMk cId="0" sldId="268"/>
            <ac:spMk id="242" creationId="{00000000-0000-0000-0000-000000000000}"/>
          </ac:spMkLst>
        </pc:spChg>
      </pc:sldChg>
      <pc:sldChg chg="delSp modSp mod">
        <pc:chgData name="Emily Paterson" userId="3bef023c-7678-48ba-b0f4-ba94abe73d63" providerId="ADAL" clId="{8AC3C2EC-A921-4606-ADCC-B01612FDE65A}" dt="2026-06-24T09:13:03.284" v="384" actId="478"/>
        <pc:sldMkLst>
          <pc:docMk/>
          <pc:sldMk cId="0" sldId="269"/>
        </pc:sldMkLst>
        <pc:spChg chg="mod">
          <ac:chgData name="Emily Paterson" userId="3bef023c-7678-48ba-b0f4-ba94abe73d63" providerId="ADAL" clId="{8AC3C2EC-A921-4606-ADCC-B01612FDE65A}" dt="2026-06-24T09:13:01.814" v="383" actId="20577"/>
          <ac:spMkLst>
            <pc:docMk/>
            <pc:sldMk cId="0" sldId="269"/>
            <ac:spMk id="248" creationId="{00000000-0000-0000-0000-000000000000}"/>
          </ac:spMkLst>
        </pc:spChg>
        <pc:picChg chg="del">
          <ac:chgData name="Emily Paterson" userId="3bef023c-7678-48ba-b0f4-ba94abe73d63" providerId="ADAL" clId="{8AC3C2EC-A921-4606-ADCC-B01612FDE65A}" dt="2026-06-24T09:13:03.284" v="384" actId="478"/>
          <ac:picMkLst>
            <pc:docMk/>
            <pc:sldMk cId="0" sldId="269"/>
            <ac:picMk id="2050" creationId="{6B50091D-C4F1-4A8B-AB16-383F13135ECB}"/>
          </ac:picMkLst>
        </pc:picChg>
      </pc:sldChg>
    </pc:docChg>
  </pc:docChgLst>
  <pc:docChgLst>
    <pc:chgData name="Catherine Pye" userId="25c5f741-7015-4e01-b208-933bc773a6a3" providerId="ADAL" clId="{7E380ABE-D77F-466A-B5DE-E7C65B1472C4}"/>
    <pc:docChg chg="custSel modSld">
      <pc:chgData name="Catherine Pye" userId="25c5f741-7015-4e01-b208-933bc773a6a3" providerId="ADAL" clId="{7E380ABE-D77F-466A-B5DE-E7C65B1472C4}" dt="2026-07-02T13:55:11.193" v="72" actId="20577"/>
      <pc:docMkLst>
        <pc:docMk/>
      </pc:docMkLst>
      <pc:sldChg chg="addSp modSp">
        <pc:chgData name="Catherine Pye" userId="25c5f741-7015-4e01-b208-933bc773a6a3" providerId="ADAL" clId="{7E380ABE-D77F-466A-B5DE-E7C65B1472C4}" dt="2026-07-02T13:55:11.193" v="72" actId="20577"/>
        <pc:sldMkLst>
          <pc:docMk/>
          <pc:sldMk cId="0" sldId="256"/>
        </pc:sldMkLst>
        <pc:spChg chg="mod">
          <ac:chgData name="Catherine Pye" userId="25c5f741-7015-4e01-b208-933bc773a6a3" providerId="ADAL" clId="{7E380ABE-D77F-466A-B5DE-E7C65B1472C4}" dt="2026-07-02T10:33:15.333" v="6" actId="20577"/>
          <ac:spMkLst>
            <pc:docMk/>
            <pc:sldMk cId="0" sldId="256"/>
            <ac:spMk id="143" creationId="{00000000-0000-0000-0000-000000000000}"/>
          </ac:spMkLst>
        </pc:spChg>
        <pc:spChg chg="mod">
          <ac:chgData name="Catherine Pye" userId="25c5f741-7015-4e01-b208-933bc773a6a3" providerId="ADAL" clId="{7E380ABE-D77F-466A-B5DE-E7C65B1472C4}" dt="2026-07-02T13:55:11.193" v="72" actId="20577"/>
          <ac:spMkLst>
            <pc:docMk/>
            <pc:sldMk cId="0" sldId="256"/>
            <ac:spMk id="144" creationId="{00000000-0000-0000-0000-000000000000}"/>
          </ac:spMkLst>
        </pc:spChg>
        <pc:picChg chg="add mod">
          <ac:chgData name="Catherine Pye" userId="25c5f741-7015-4e01-b208-933bc773a6a3" providerId="ADAL" clId="{7E380ABE-D77F-466A-B5DE-E7C65B1472C4}" dt="2026-07-02T10:33:46.701" v="19" actId="1076"/>
          <ac:picMkLst>
            <pc:docMk/>
            <pc:sldMk cId="0" sldId="256"/>
            <ac:picMk id="1026" creationId="{2E19CD32-22A1-476B-BACA-E7E9D9066BA2}"/>
          </ac:picMkLst>
        </pc:picChg>
      </pc:sldChg>
      <pc:sldChg chg="addSp modSp">
        <pc:chgData name="Catherine Pye" userId="25c5f741-7015-4e01-b208-933bc773a6a3" providerId="ADAL" clId="{7E380ABE-D77F-466A-B5DE-E7C65B1472C4}" dt="2026-07-02T10:34:35.299" v="34" actId="5793"/>
        <pc:sldMkLst>
          <pc:docMk/>
          <pc:sldMk cId="0" sldId="269"/>
        </pc:sldMkLst>
        <pc:spChg chg="mod">
          <ac:chgData name="Catherine Pye" userId="25c5f741-7015-4e01-b208-933bc773a6a3" providerId="ADAL" clId="{7E380ABE-D77F-466A-B5DE-E7C65B1472C4}" dt="2026-07-02T10:34:35.299" v="34" actId="5793"/>
          <ac:spMkLst>
            <pc:docMk/>
            <pc:sldMk cId="0" sldId="269"/>
            <ac:spMk id="248" creationId="{00000000-0000-0000-0000-000000000000}"/>
          </ac:spMkLst>
        </pc:spChg>
        <pc:picChg chg="add mod">
          <ac:chgData name="Catherine Pye" userId="25c5f741-7015-4e01-b208-933bc773a6a3" providerId="ADAL" clId="{7E380ABE-D77F-466A-B5DE-E7C65B1472C4}" dt="2026-07-02T10:34:29.584" v="30" actId="1076"/>
          <ac:picMkLst>
            <pc:docMk/>
            <pc:sldMk cId="0" sldId="269"/>
            <ac:picMk id="2050" creationId="{2B2B996C-42E3-45BC-878A-5C8E4BECF28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16"/>
          <p:cNvGrpSpPr/>
          <p:nvPr/>
        </p:nvGrpSpPr>
        <p:grpSpPr>
          <a:xfrm>
            <a:off x="0" y="-8467"/>
            <a:ext cx="12192000" cy="6866467"/>
            <a:chOff x="0" y="-8467"/>
            <a:chExt cx="12192000" cy="6866467"/>
          </a:xfrm>
        </p:grpSpPr>
        <p:cxnSp>
          <p:nvCxnSpPr>
            <p:cNvPr id="24" name="Google Shape;24;p16"/>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5" name="Google Shape;25;p16"/>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26" name="Google Shape;26;p16"/>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txBody>
            <a:bodyPr/>
            <a:lstStyle/>
            <a:p>
              <a:endParaRPr lang="en-GB"/>
            </a:p>
          </p:txBody>
        </p:sp>
        <p:sp>
          <p:nvSpPr>
            <p:cNvPr id="27" name="Google Shape;27;p16"/>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a:lstStyle/>
            <a:p>
              <a:endParaRPr lang="en-GB"/>
            </a:p>
          </p:txBody>
        </p:sp>
        <p:sp>
          <p:nvSpPr>
            <p:cNvPr id="28" name="Google Shape;28;p16"/>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16"/>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txBody>
            <a:bodyPr/>
            <a:lstStyle/>
            <a:p>
              <a:endParaRPr lang="en-GB"/>
            </a:p>
          </p:txBody>
        </p:sp>
        <p:sp>
          <p:nvSpPr>
            <p:cNvPr id="30" name="Google Shape;30;p16"/>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txBody>
            <a:bodyPr/>
            <a:lstStyle/>
            <a:p>
              <a:endParaRPr lang="en-GB"/>
            </a:p>
          </p:txBody>
        </p:sp>
        <p:sp>
          <p:nvSpPr>
            <p:cNvPr id="31" name="Google Shape;31;p16"/>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txBody>
            <a:bodyPr/>
            <a:lstStyle/>
            <a:p>
              <a:endParaRPr lang="en-GB"/>
            </a:p>
          </p:txBody>
        </p:sp>
        <p:sp>
          <p:nvSpPr>
            <p:cNvPr id="32" name="Google Shape;32;p16"/>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6"/>
            <p:cNvSpPr/>
            <p:nvPr/>
          </p:nvSpPr>
          <p:spPr>
            <a:xfrm rot="10800000">
              <a:off x="0" y="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16"/>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6"/>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36" name="Google Shape;36;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0"/>
        <p:cNvGrpSpPr/>
        <p:nvPr/>
      </p:nvGrpSpPr>
      <p:grpSpPr>
        <a:xfrm>
          <a:off x="0" y="0"/>
          <a:ext cx="0" cy="0"/>
          <a:chOff x="0" y="0"/>
          <a:chExt cx="0" cy="0"/>
        </a:xfrm>
      </p:grpSpPr>
      <p:sp>
        <p:nvSpPr>
          <p:cNvPr id="91" name="Google Shape;91;p25"/>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5"/>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3" name="Google Shape;93;p2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6"/>
        <p:cNvGrpSpPr/>
        <p:nvPr/>
      </p:nvGrpSpPr>
      <p:grpSpPr>
        <a:xfrm>
          <a:off x="0" y="0"/>
          <a:ext cx="0" cy="0"/>
          <a:chOff x="0" y="0"/>
          <a:chExt cx="0" cy="0"/>
        </a:xfrm>
      </p:grpSpPr>
      <p:sp>
        <p:nvSpPr>
          <p:cNvPr id="97" name="Google Shape;97;p26"/>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6"/>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9" name="Google Shape;99;p26"/>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0" name="Google Shape;100;p2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2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26"/>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
        <p:nvSpPr>
          <p:cNvPr id="104" name="Google Shape;104;p26"/>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sz="1800">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5"/>
        <p:cNvGrpSpPr/>
        <p:nvPr/>
      </p:nvGrpSpPr>
      <p:grpSpPr>
        <a:xfrm>
          <a:off x="0" y="0"/>
          <a:ext cx="0" cy="0"/>
          <a:chOff x="0" y="0"/>
          <a:chExt cx="0" cy="0"/>
        </a:xfrm>
      </p:grpSpPr>
      <p:sp>
        <p:nvSpPr>
          <p:cNvPr id="106" name="Google Shape;106;p27"/>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7"/>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8" name="Google Shape;108;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8"/>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4" name="Google Shape;114;p28"/>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5" name="Google Shape;115;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2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
        <p:nvSpPr>
          <p:cNvPr id="119" name="Google Shape;119;p2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0"/>
        <p:cNvGrpSpPr/>
        <p:nvPr/>
      </p:nvGrpSpPr>
      <p:grpSpPr>
        <a:xfrm>
          <a:off x="0" y="0"/>
          <a:ext cx="0" cy="0"/>
          <a:chOff x="0" y="0"/>
          <a:chExt cx="0" cy="0"/>
        </a:xfrm>
      </p:grpSpPr>
      <p:sp>
        <p:nvSpPr>
          <p:cNvPr id="121" name="Google Shape;121;p29"/>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9"/>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3" name="Google Shape;123;p29"/>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4" name="Google Shape;124;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p3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30"/>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0" name="Google Shape;130;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p31"/>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31"/>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6" name="Google Shape;136;p3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3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3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1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2" name="Google Shape;42;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48" name="Google Shape;48;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1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4" name="Google Shape;54;p19"/>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5" name="Google Shape;55;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2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1" name="Google Shape;61;p20"/>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2" name="Google Shape;62;p20"/>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3" name="Google Shape;63;p20"/>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4" name="Google Shape;64;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2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23"/>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9" name="Google Shape;79;p23"/>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80" name="Google Shape;80;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24"/>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4"/>
          <p:cNvSpPr>
            <a:spLocks noGrp="1"/>
          </p:cNvSpPr>
          <p:nvPr>
            <p:ph type="pic" idx="2"/>
          </p:nvPr>
        </p:nvSpPr>
        <p:spPr>
          <a:xfrm>
            <a:off x="677334" y="609600"/>
            <a:ext cx="8596668" cy="3845718"/>
          </a:xfrm>
          <a:prstGeom prst="rect">
            <a:avLst/>
          </a:prstGeom>
          <a:noFill/>
          <a:ln>
            <a:noFill/>
          </a:ln>
        </p:spPr>
      </p:sp>
      <p:sp>
        <p:nvSpPr>
          <p:cNvPr id="86" name="Google Shape;86;p24"/>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7" name="Google Shape;87;p2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5"/>
          <p:cNvGrpSpPr/>
          <p:nvPr/>
        </p:nvGrpSpPr>
        <p:grpSpPr>
          <a:xfrm>
            <a:off x="0" y="-8467"/>
            <a:ext cx="12192000" cy="6866467"/>
            <a:chOff x="0" y="-8467"/>
            <a:chExt cx="12192000" cy="6866467"/>
          </a:xfrm>
        </p:grpSpPr>
        <p:cxnSp>
          <p:nvCxnSpPr>
            <p:cNvPr id="7" name="Google Shape;7;p15"/>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15"/>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9" name="Google Shape;9;p15"/>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txBody>
            <a:bodyPr/>
            <a:lstStyle/>
            <a:p>
              <a:endParaRPr lang="en-GB"/>
            </a:p>
          </p:txBody>
        </p:sp>
        <p:sp>
          <p:nvSpPr>
            <p:cNvPr id="10" name="Google Shape;10;p15"/>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a:lstStyle/>
            <a:p>
              <a:endParaRPr lang="en-GB"/>
            </a:p>
          </p:txBody>
        </p:sp>
        <p:sp>
          <p:nvSpPr>
            <p:cNvPr id="11" name="Google Shape;11;p15"/>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5"/>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txBody>
            <a:bodyPr/>
            <a:lstStyle/>
            <a:p>
              <a:endParaRPr lang="en-GB"/>
            </a:p>
          </p:txBody>
        </p:sp>
        <p:sp>
          <p:nvSpPr>
            <p:cNvPr id="13" name="Google Shape;13;p15"/>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txBody>
            <a:bodyPr/>
            <a:lstStyle/>
            <a:p>
              <a:endParaRPr lang="en-GB"/>
            </a:p>
          </p:txBody>
        </p:sp>
        <p:sp>
          <p:nvSpPr>
            <p:cNvPr id="14" name="Google Shape;14;p15"/>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txBody>
            <a:bodyPr/>
            <a:lstStyle/>
            <a:p>
              <a:endParaRPr lang="en-GB"/>
            </a:p>
          </p:txBody>
        </p:sp>
        <p:sp>
          <p:nvSpPr>
            <p:cNvPr id="15" name="Google Shape;15;p15"/>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5"/>
            <p:cNvSpPr/>
            <p:nvPr/>
          </p:nvSpPr>
          <p:spPr>
            <a:xfrm>
              <a:off x="0" y="4013200"/>
              <a:ext cx="448733" cy="2844800"/>
            </a:xfrm>
            <a:prstGeom prst="triangle">
              <a:avLst>
                <a:gd name="adj" fmla="val 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1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15"/>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14.jp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1374389" y="0"/>
            <a:ext cx="7889966" cy="185627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1"/>
              </a:buClr>
              <a:buSzPts val="5400"/>
              <a:buFont typeface="Trebuchet MS"/>
              <a:buNone/>
            </a:pPr>
            <a:r>
              <a:rPr lang="en-US" dirty="0">
                <a:latin typeface="Trebuchet MS" panose="020B0603020202020204" pitchFamily="34" charset="0"/>
              </a:rPr>
              <a:t>Welcome to Year 4    </a:t>
            </a:r>
            <a:br>
              <a:rPr lang="en-US" dirty="0">
                <a:latin typeface="Trebuchet MS" panose="020B0603020202020204" pitchFamily="34" charset="0"/>
              </a:rPr>
            </a:br>
            <a:r>
              <a:rPr lang="en-US" dirty="0">
                <a:latin typeface="Trebuchet MS" panose="020B0603020202020204" pitchFamily="34" charset="0"/>
              </a:rPr>
              <a:t>Messi Class</a:t>
            </a:r>
            <a:endParaRPr dirty="0">
              <a:latin typeface="Trebuchet MS" panose="020B0603020202020204" pitchFamily="34" charset="0"/>
            </a:endParaRPr>
          </a:p>
        </p:txBody>
      </p:sp>
      <p:sp>
        <p:nvSpPr>
          <p:cNvPr id="144" name="Google Shape;144;p1"/>
          <p:cNvSpPr txBox="1">
            <a:spLocks noGrp="1"/>
          </p:cNvSpPr>
          <p:nvPr>
            <p:ph type="subTitle" idx="1"/>
          </p:nvPr>
        </p:nvSpPr>
        <p:spPr>
          <a:xfrm>
            <a:off x="1634366" y="1963592"/>
            <a:ext cx="7766936" cy="1096899"/>
          </a:xfrm>
          <a:prstGeom prst="rect">
            <a:avLst/>
          </a:prstGeom>
          <a:noFill/>
          <a:ln>
            <a:noFill/>
          </a:ln>
        </p:spPr>
        <p:txBody>
          <a:bodyPr spcFirstLastPara="1" wrap="square" lIns="91425" tIns="45700" rIns="91425" bIns="45700" anchor="t" anchorCtr="0">
            <a:normAutofit fontScale="92500" lnSpcReduction="10000"/>
          </a:bodyPr>
          <a:lstStyle/>
          <a:p>
            <a:pPr marL="0" lvl="0" indent="0" algn="ctr">
              <a:spcBef>
                <a:spcPts val="0"/>
              </a:spcBef>
            </a:pPr>
            <a:r>
              <a:rPr lang="en-GB" dirty="0">
                <a:latin typeface="Trebuchet MS" panose="020B0603020202020204" pitchFamily="34" charset="0"/>
              </a:rPr>
              <a:t>This year our classes are named after people who have overcome challenges in their lives and become pioneers for inclusion. </a:t>
            </a:r>
          </a:p>
          <a:p>
            <a:pPr marL="0" lvl="0" indent="0" algn="ctr">
              <a:spcBef>
                <a:spcPts val="0"/>
              </a:spcBef>
            </a:pPr>
            <a:r>
              <a:rPr lang="en-GB" dirty="0">
                <a:latin typeface="Trebuchet MS" panose="020B0603020202020204" pitchFamily="34" charset="0"/>
              </a:rPr>
              <a:t>Lionel Messi is the all-time football World Cup top scorer who has a medical condition called Growth Hormone Deficiency </a:t>
            </a:r>
            <a:r>
              <a:rPr lang="en-GB">
                <a:latin typeface="Trebuchet MS" panose="020B0603020202020204" pitchFamily="34" charset="0"/>
              </a:rPr>
              <a:t>which impacted him as a child.</a:t>
            </a:r>
            <a:endParaRPr lang="en-GB" dirty="0">
              <a:latin typeface="Trebuchet MS" panose="020B0603020202020204" pitchFamily="34" charset="0"/>
            </a:endParaRPr>
          </a:p>
        </p:txBody>
      </p:sp>
      <p:pic>
        <p:nvPicPr>
          <p:cNvPr id="1026" name="Picture 2" descr="Lionel Messi">
            <a:extLst>
              <a:ext uri="{FF2B5EF4-FFF2-40B4-BE49-F238E27FC236}">
                <a16:creationId xmlns:a16="http://schemas.microsoft.com/office/drawing/2014/main" id="{2E19CD32-22A1-476B-BACA-E7E9D9066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9412" y="3060491"/>
            <a:ext cx="3466433" cy="346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dirty="0"/>
              <a:t>Wider curriculum</a:t>
            </a:r>
            <a:endParaRPr dirty="0"/>
          </a:p>
        </p:txBody>
      </p:sp>
      <p:sp>
        <p:nvSpPr>
          <p:cNvPr id="214" name="Google Shape;214;p10"/>
          <p:cNvSpPr txBox="1">
            <a:spLocks noGrp="1"/>
          </p:cNvSpPr>
          <p:nvPr>
            <p:ph type="body" idx="1"/>
          </p:nvPr>
        </p:nvSpPr>
        <p:spPr>
          <a:xfrm>
            <a:off x="677334" y="1323703"/>
            <a:ext cx="10092266" cy="4717659"/>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dirty="0">
                <a:latin typeface="Trebuchet MS" panose="020B0603020202020204" pitchFamily="34" charset="0"/>
              </a:rPr>
              <a:t>We have lots of interesting topics in store this year. Our learning will include:</a:t>
            </a:r>
            <a:endParaRPr dirty="0">
              <a:latin typeface="Trebuchet MS" panose="020B0603020202020204" pitchFamily="34" charset="0"/>
            </a:endParaRPr>
          </a:p>
          <a:p>
            <a:pPr marL="342900" lvl="0" indent="-251459" algn="l" rtl="0">
              <a:spcBef>
                <a:spcPts val="1000"/>
              </a:spcBef>
              <a:spcAft>
                <a:spcPts val="0"/>
              </a:spcAft>
              <a:buSzPts val="1440"/>
              <a:buNone/>
            </a:pPr>
            <a:endParaRPr dirty="0"/>
          </a:p>
          <a:p>
            <a:pPr marL="342900" lvl="0" indent="-251459" algn="l" rtl="0">
              <a:spcBef>
                <a:spcPts val="1000"/>
              </a:spcBef>
              <a:spcAft>
                <a:spcPts val="0"/>
              </a:spcAft>
              <a:buSzPts val="1440"/>
              <a:buNone/>
            </a:pPr>
            <a:endParaRPr dirty="0"/>
          </a:p>
          <a:p>
            <a:pPr marL="342900" lvl="0" indent="-251459" algn="l" rtl="0">
              <a:spcBef>
                <a:spcPts val="1000"/>
              </a:spcBef>
              <a:spcAft>
                <a:spcPts val="0"/>
              </a:spcAft>
              <a:buSzPts val="1440"/>
              <a:buNone/>
            </a:pPr>
            <a:endParaRPr dirty="0"/>
          </a:p>
          <a:p>
            <a:pPr marL="342900" lvl="0" indent="-251459" algn="l" rtl="0">
              <a:spcBef>
                <a:spcPts val="1000"/>
              </a:spcBef>
              <a:spcAft>
                <a:spcPts val="0"/>
              </a:spcAft>
              <a:buSzPts val="1440"/>
              <a:buNone/>
            </a:pPr>
            <a:endParaRPr dirty="0"/>
          </a:p>
          <a:p>
            <a:pPr marL="0" lvl="0" indent="0" algn="l" rtl="0">
              <a:spcBef>
                <a:spcPts val="1000"/>
              </a:spcBef>
              <a:spcAft>
                <a:spcPts val="0"/>
              </a:spcAft>
              <a:buSzPts val="1440"/>
              <a:buNone/>
            </a:pPr>
            <a:r>
              <a:rPr lang="en-US" dirty="0"/>
              <a:t> </a:t>
            </a:r>
            <a:endParaRPr dirty="0"/>
          </a:p>
          <a:p>
            <a:pPr marL="0" lvl="0" indent="0" algn="l" rtl="0">
              <a:spcBef>
                <a:spcPts val="1000"/>
              </a:spcBef>
              <a:spcAft>
                <a:spcPts val="0"/>
              </a:spcAft>
              <a:buSzPts val="1440"/>
              <a:buNone/>
            </a:pPr>
            <a:endParaRPr dirty="0">
              <a:latin typeface="HfW cursive" panose="00000500000000000000" pitchFamily="2" charset="0"/>
            </a:endParaRPr>
          </a:p>
          <a:p>
            <a:pPr marL="0" lvl="0" indent="0" algn="l" rtl="0">
              <a:spcBef>
                <a:spcPts val="1000"/>
              </a:spcBef>
              <a:spcAft>
                <a:spcPts val="0"/>
              </a:spcAft>
              <a:buSzPts val="1440"/>
              <a:buNone/>
            </a:pPr>
            <a:r>
              <a:rPr lang="en-US" dirty="0">
                <a:latin typeface="Trebuchet MS" panose="020B0603020202020204" pitchFamily="34" charset="0"/>
              </a:rPr>
              <a:t>      The Anglo Saxons	              Living things and their Habitats</a:t>
            </a:r>
            <a:endParaRPr dirty="0">
              <a:latin typeface="Trebuchet MS" panose="020B0603020202020204" pitchFamily="34" charset="0"/>
            </a:endParaRPr>
          </a:p>
          <a:p>
            <a:pPr marL="0" lvl="0" indent="0" algn="l" rtl="0">
              <a:spcBef>
                <a:spcPts val="1000"/>
              </a:spcBef>
              <a:spcAft>
                <a:spcPts val="0"/>
              </a:spcAft>
              <a:buSzPts val="1440"/>
              <a:buNone/>
            </a:pPr>
            <a:endParaRPr dirty="0">
              <a:latin typeface="Trebuchet MS" panose="020B0603020202020204" pitchFamily="34" charset="0"/>
            </a:endParaRPr>
          </a:p>
          <a:p>
            <a:pPr marL="342900" lvl="0" indent="-342900" algn="l" rtl="0">
              <a:spcBef>
                <a:spcPts val="1000"/>
              </a:spcBef>
              <a:spcAft>
                <a:spcPts val="0"/>
              </a:spcAft>
              <a:buSzPts val="1440"/>
              <a:buChar char="►"/>
            </a:pPr>
            <a:r>
              <a:rPr lang="en-US" dirty="0">
                <a:latin typeface="Trebuchet MS" panose="020B0603020202020204" pitchFamily="34" charset="0"/>
              </a:rPr>
              <a:t>Year 4 will be taught Science, History, Geography, Music, Computing, PSHE, RE, Art, DT, French and PE each week.  </a:t>
            </a:r>
            <a:endParaRPr dirty="0">
              <a:latin typeface="Trebuchet MS" panose="020B0603020202020204" pitchFamily="34" charset="0"/>
            </a:endParaRPr>
          </a:p>
        </p:txBody>
      </p:sp>
      <p:sp>
        <p:nvSpPr>
          <p:cNvPr id="215" name="Google Shape;215;p10" descr="The Great Fire of Londo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sp>
        <p:nvSpPr>
          <p:cNvPr id="216" name="Google Shape;216;p10"/>
          <p:cNvSpPr txBox="1"/>
          <p:nvPr/>
        </p:nvSpPr>
        <p:spPr>
          <a:xfrm>
            <a:off x="8722201" y="4146896"/>
            <a:ext cx="357423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Trebuchet MS" panose="020B0603020202020204" pitchFamily="34" charset="0"/>
                <a:ea typeface="Trebuchet MS"/>
                <a:cs typeface="Trebuchet MS"/>
                <a:sym typeface="Trebuchet MS"/>
              </a:rPr>
              <a:t>Mountains and Earthquakes</a:t>
            </a:r>
            <a:endParaRPr dirty="0">
              <a:latin typeface="Trebuchet MS" panose="020B0603020202020204" pitchFamily="34" charset="0"/>
            </a:endParaRPr>
          </a:p>
        </p:txBody>
      </p:sp>
      <p:pic>
        <p:nvPicPr>
          <p:cNvPr id="217" name="Google Shape;217;p10"/>
          <p:cNvPicPr preferRelativeResize="0"/>
          <p:nvPr/>
        </p:nvPicPr>
        <p:blipFill>
          <a:blip r:embed="rId3">
            <a:alphaModFix/>
          </a:blip>
          <a:stretch>
            <a:fillRect/>
          </a:stretch>
        </p:blipFill>
        <p:spPr>
          <a:xfrm>
            <a:off x="8489118" y="1861921"/>
            <a:ext cx="3419475" cy="2047875"/>
          </a:xfrm>
          <a:prstGeom prst="rect">
            <a:avLst/>
          </a:prstGeom>
          <a:noFill/>
          <a:ln>
            <a:noFill/>
          </a:ln>
        </p:spPr>
      </p:pic>
      <p:pic>
        <p:nvPicPr>
          <p:cNvPr id="218" name="Google Shape;218;p10"/>
          <p:cNvPicPr preferRelativeResize="0"/>
          <p:nvPr/>
        </p:nvPicPr>
        <p:blipFill>
          <a:blip r:embed="rId4">
            <a:alphaModFix/>
          </a:blip>
          <a:stretch>
            <a:fillRect/>
          </a:stretch>
        </p:blipFill>
        <p:spPr>
          <a:xfrm>
            <a:off x="1007812" y="2057979"/>
            <a:ext cx="1781080" cy="1724237"/>
          </a:xfrm>
          <a:prstGeom prst="rect">
            <a:avLst/>
          </a:prstGeom>
          <a:noFill/>
          <a:ln>
            <a:noFill/>
          </a:ln>
        </p:spPr>
      </p:pic>
      <p:pic>
        <p:nvPicPr>
          <p:cNvPr id="219" name="Google Shape;219;p10"/>
          <p:cNvPicPr preferRelativeResize="0"/>
          <p:nvPr/>
        </p:nvPicPr>
        <p:blipFill>
          <a:blip r:embed="rId5">
            <a:alphaModFix/>
          </a:blip>
          <a:stretch>
            <a:fillRect/>
          </a:stretch>
        </p:blipFill>
        <p:spPr>
          <a:xfrm>
            <a:off x="4304824" y="1839124"/>
            <a:ext cx="3238950" cy="207067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1"/>
          <p:cNvSpPr txBox="1">
            <a:spLocks noGrp="1"/>
          </p:cNvSpPr>
          <p:nvPr>
            <p:ph type="ctrTitle"/>
          </p:nvPr>
        </p:nvSpPr>
        <p:spPr>
          <a:xfrm>
            <a:off x="955039" y="164256"/>
            <a:ext cx="3543763" cy="911396"/>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accent1"/>
              </a:buClr>
              <a:buSzPts val="5400"/>
              <a:buFont typeface="Trebuchet MS"/>
              <a:buNone/>
            </a:pPr>
            <a:r>
              <a:rPr lang="en-US" dirty="0"/>
              <a:t>Homework</a:t>
            </a:r>
            <a:endParaRPr dirty="0"/>
          </a:p>
        </p:txBody>
      </p:sp>
      <p:sp>
        <p:nvSpPr>
          <p:cNvPr id="225" name="Google Shape;225;p11"/>
          <p:cNvSpPr txBox="1">
            <a:spLocks noGrp="1"/>
          </p:cNvSpPr>
          <p:nvPr>
            <p:ph type="subTitle" idx="1"/>
          </p:nvPr>
        </p:nvSpPr>
        <p:spPr>
          <a:xfrm>
            <a:off x="630614" y="1224267"/>
            <a:ext cx="7304115" cy="5220075"/>
          </a:xfrm>
          <a:prstGeom prst="rect">
            <a:avLst/>
          </a:prstGeom>
          <a:noFill/>
          <a:ln>
            <a:noFill/>
          </a:ln>
        </p:spPr>
        <p:txBody>
          <a:bodyPr spcFirstLastPara="1" wrap="square" lIns="91425" tIns="45700" rIns="91425" bIns="45700" anchor="t" anchorCtr="0">
            <a:normAutofit fontScale="77500" lnSpcReduction="20000"/>
          </a:bodyPr>
          <a:lstStyle/>
          <a:p>
            <a:pPr marL="285750" lvl="0" indent="-285750" algn="l" rtl="0">
              <a:spcBef>
                <a:spcPts val="0"/>
              </a:spcBef>
              <a:spcAft>
                <a:spcPts val="0"/>
              </a:spcAft>
              <a:buSzPts val="1600"/>
              <a:buFont typeface="Noto Sans Symbols"/>
              <a:buChar char="⮚"/>
            </a:pPr>
            <a:r>
              <a:rPr lang="en-US" sz="2000" dirty="0">
                <a:latin typeface="Trebuchet MS" panose="020B0603020202020204" pitchFamily="34" charset="0"/>
              </a:rPr>
              <a:t>In Year 4 we encourage the children to take responsibility for their own homework, building good routines in preparation for Year 5.</a:t>
            </a:r>
            <a:endParaRPr dirty="0">
              <a:latin typeface="Trebuchet MS" panose="020B0603020202020204" pitchFamily="34" charset="0"/>
            </a:endParaRPr>
          </a:p>
          <a:p>
            <a:pPr marL="285750" lvl="0" indent="-184150" algn="l" rtl="0">
              <a:spcBef>
                <a:spcPts val="1000"/>
              </a:spcBef>
              <a:spcAft>
                <a:spcPts val="0"/>
              </a:spcAft>
              <a:buSzPts val="1600"/>
              <a:buFont typeface="Noto Sans Symbols"/>
              <a:buNone/>
            </a:pPr>
            <a:endParaRPr sz="2000" dirty="0">
              <a:latin typeface="HfW cursive" panose="00000500000000000000" pitchFamily="2" charset="0"/>
            </a:endParaRPr>
          </a:p>
          <a:p>
            <a:pPr marL="0" lvl="0" indent="0" algn="l" rtl="0">
              <a:spcBef>
                <a:spcPts val="1000"/>
              </a:spcBef>
              <a:spcAft>
                <a:spcPts val="0"/>
              </a:spcAft>
              <a:buSzPts val="1600"/>
              <a:buNone/>
            </a:pPr>
            <a:r>
              <a:rPr lang="en-US" sz="2000" dirty="0">
                <a:latin typeface="Trebuchet MS" panose="020B0603020202020204" pitchFamily="34" charset="0"/>
              </a:rPr>
              <a:t>The expectations are:</a:t>
            </a:r>
            <a:endParaRPr dirty="0">
              <a:latin typeface="Trebuchet MS" panose="020B0603020202020204" pitchFamily="34" charset="0"/>
            </a:endParaRPr>
          </a:p>
          <a:p>
            <a:pPr marL="285750" lvl="0" indent="-285750" algn="l" rtl="0">
              <a:spcBef>
                <a:spcPts val="1600"/>
              </a:spcBef>
              <a:spcAft>
                <a:spcPts val="0"/>
              </a:spcAft>
              <a:buSzPts val="1600"/>
              <a:buFont typeface="Arial"/>
              <a:buChar char="•"/>
            </a:pPr>
            <a:r>
              <a:rPr lang="en-US" sz="2000" dirty="0">
                <a:latin typeface="Trebuchet MS" panose="020B0603020202020204" pitchFamily="34" charset="0"/>
              </a:rPr>
              <a:t>Daily reading </a:t>
            </a:r>
            <a:endParaRPr dirty="0">
              <a:latin typeface="Trebuchet MS" panose="020B0603020202020204" pitchFamily="34" charset="0"/>
            </a:endParaRPr>
          </a:p>
          <a:p>
            <a:pPr marL="0" lvl="0" indent="0" algn="l" rtl="0">
              <a:spcBef>
                <a:spcPts val="1600"/>
              </a:spcBef>
              <a:spcAft>
                <a:spcPts val="0"/>
              </a:spcAft>
              <a:buSzPts val="1600"/>
              <a:buNone/>
            </a:pPr>
            <a:r>
              <a:rPr lang="en-US" sz="2000" dirty="0">
                <a:latin typeface="Trebuchet MS" panose="020B0603020202020204" pitchFamily="34" charset="0"/>
              </a:rPr>
              <a:t>(aim for fifteen minutes a day, or a chapter of your book)</a:t>
            </a:r>
          </a:p>
          <a:p>
            <a:pPr marL="0" lvl="0" indent="0" algn="l" rtl="0">
              <a:spcBef>
                <a:spcPts val="1600"/>
              </a:spcBef>
              <a:spcAft>
                <a:spcPts val="0"/>
              </a:spcAft>
              <a:buSzPts val="1600"/>
              <a:buNone/>
            </a:pPr>
            <a:endParaRPr dirty="0">
              <a:latin typeface="Trebuchet MS" panose="020B0603020202020204" pitchFamily="34" charset="0"/>
            </a:endParaRPr>
          </a:p>
          <a:p>
            <a:pPr marL="285750" lvl="0" indent="-285750" algn="l" rtl="0">
              <a:spcBef>
                <a:spcPts val="1600"/>
              </a:spcBef>
              <a:spcAft>
                <a:spcPts val="0"/>
              </a:spcAft>
              <a:buSzPts val="1600"/>
              <a:buFont typeface="Arial"/>
              <a:buChar char="•"/>
            </a:pPr>
            <a:r>
              <a:rPr lang="en-US" sz="2000" dirty="0">
                <a:latin typeface="Trebuchet MS" panose="020B0603020202020204" pitchFamily="34" charset="0"/>
              </a:rPr>
              <a:t>Weekly spelling practice</a:t>
            </a:r>
            <a:endParaRPr dirty="0">
              <a:latin typeface="Trebuchet MS" panose="020B0603020202020204" pitchFamily="34" charset="0"/>
            </a:endParaRPr>
          </a:p>
          <a:p>
            <a:pPr marL="0" lvl="0" indent="0" algn="l" rtl="0">
              <a:lnSpc>
                <a:spcPct val="170000"/>
              </a:lnSpc>
              <a:spcBef>
                <a:spcPts val="1000"/>
              </a:spcBef>
              <a:spcAft>
                <a:spcPts val="600"/>
              </a:spcAft>
              <a:buSzPts val="1600"/>
              <a:buNone/>
            </a:pPr>
            <a:r>
              <a:rPr lang="en-US" sz="2000" dirty="0">
                <a:latin typeface="Trebuchet MS" panose="020B0603020202020204" pitchFamily="34" charset="0"/>
              </a:rPr>
              <a:t>(</a:t>
            </a:r>
            <a:r>
              <a:rPr lang="en-US" sz="2000" dirty="0"/>
              <a:t>this will be on paper, with the additional option to play online games via Spelling Shed) </a:t>
            </a:r>
          </a:p>
          <a:p>
            <a:pPr marL="0" lvl="0" indent="0" algn="l" rtl="0">
              <a:spcBef>
                <a:spcPts val="1600"/>
              </a:spcBef>
              <a:spcAft>
                <a:spcPts val="0"/>
              </a:spcAft>
              <a:buSzPts val="1600"/>
              <a:buNone/>
            </a:pPr>
            <a:endParaRPr dirty="0">
              <a:latin typeface="Trebuchet MS" panose="020B0603020202020204" pitchFamily="34" charset="0"/>
            </a:endParaRPr>
          </a:p>
          <a:p>
            <a:pPr marL="285750" lvl="0" indent="-285750" algn="l" rtl="0">
              <a:spcBef>
                <a:spcPts val="1600"/>
              </a:spcBef>
              <a:spcAft>
                <a:spcPts val="0"/>
              </a:spcAft>
              <a:buSzPts val="1600"/>
              <a:buFont typeface="Arial"/>
              <a:buChar char="•"/>
            </a:pPr>
            <a:r>
              <a:rPr lang="en-US" sz="2000" dirty="0" err="1">
                <a:latin typeface="Trebuchet MS" panose="020B0603020202020204" pitchFamily="34" charset="0"/>
              </a:rPr>
              <a:t>Maths</a:t>
            </a:r>
            <a:r>
              <a:rPr lang="en-US" sz="2000" dirty="0">
                <a:latin typeface="Trebuchet MS" panose="020B0603020202020204" pitchFamily="34" charset="0"/>
              </a:rPr>
              <a:t> facts practice </a:t>
            </a:r>
            <a:endParaRPr dirty="0">
              <a:latin typeface="Trebuchet MS" panose="020B0603020202020204" pitchFamily="34" charset="0"/>
            </a:endParaRPr>
          </a:p>
          <a:p>
            <a:pPr marL="0" lvl="0" indent="0" algn="l">
              <a:spcBef>
                <a:spcPts val="1600"/>
              </a:spcBef>
              <a:buSzPts val="1600"/>
            </a:pPr>
            <a:r>
              <a:rPr lang="en-US" sz="2000" dirty="0">
                <a:latin typeface="Trebuchet MS" panose="020B0603020202020204" pitchFamily="34" charset="0"/>
              </a:rPr>
              <a:t>(via Times Table Rockstars /</a:t>
            </a:r>
            <a:r>
              <a:rPr lang="en-US" sz="2000" dirty="0" err="1">
                <a:latin typeface="Trebuchet MS" panose="020B0603020202020204" pitchFamily="34" charset="0"/>
              </a:rPr>
              <a:t>MathsShed</a:t>
            </a:r>
            <a:r>
              <a:rPr lang="en-US" sz="2000" dirty="0">
                <a:latin typeface="Trebuchet MS" panose="020B0603020202020204" pitchFamily="34" charset="0"/>
              </a:rPr>
              <a:t>  – 10 minutes a day)</a:t>
            </a:r>
            <a:endParaRPr dirty="0">
              <a:latin typeface="Trebuchet MS" panose="020B0603020202020204" pitchFamily="34" charset="0"/>
            </a:endParaRPr>
          </a:p>
          <a:p>
            <a:pPr marL="0" lvl="0" indent="0" algn="l" rtl="0">
              <a:spcBef>
                <a:spcPts val="1600"/>
              </a:spcBef>
              <a:spcAft>
                <a:spcPts val="0"/>
              </a:spcAft>
              <a:buSzPts val="1280"/>
              <a:buNone/>
            </a:pPr>
            <a:r>
              <a:rPr lang="en-US" sz="1600" i="1" dirty="0"/>
              <a:t>		</a:t>
            </a:r>
            <a:endParaRPr dirty="0"/>
          </a:p>
        </p:txBody>
      </p:sp>
      <p:pic>
        <p:nvPicPr>
          <p:cNvPr id="226" name="Google Shape;226;p11" descr="EdShed Web Game - Spelling Shed and MathShed"/>
          <p:cNvPicPr preferRelativeResize="0"/>
          <p:nvPr/>
        </p:nvPicPr>
        <p:blipFill rotWithShape="1">
          <a:blip r:embed="rId3">
            <a:alphaModFix/>
          </a:blip>
          <a:srcRect/>
          <a:stretch/>
        </p:blipFill>
        <p:spPr>
          <a:xfrm>
            <a:off x="9510736" y="3773894"/>
            <a:ext cx="1677732" cy="89100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227" name="Google Shape;227;p11" descr="Tackling Mid-Summer Boredom with Books and Activities | The Buzz Magazines"/>
          <p:cNvPicPr preferRelativeResize="0"/>
          <p:nvPr/>
        </p:nvPicPr>
        <p:blipFill rotWithShape="1">
          <a:blip r:embed="rId4">
            <a:alphaModFix/>
          </a:blip>
          <a:srcRect/>
          <a:stretch/>
        </p:blipFill>
        <p:spPr>
          <a:xfrm>
            <a:off x="7803945" y="1608805"/>
            <a:ext cx="2747463" cy="182019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229" name="Google Shape;229;p11" descr="Time Tables Rock Stars » Elmwood Junior School"/>
          <p:cNvPicPr preferRelativeResize="0"/>
          <p:nvPr/>
        </p:nvPicPr>
        <p:blipFill rotWithShape="1">
          <a:blip r:embed="rId5">
            <a:alphaModFix/>
          </a:blip>
          <a:srcRect/>
          <a:stretch/>
        </p:blipFill>
        <p:spPr>
          <a:xfrm>
            <a:off x="9510736" y="5009794"/>
            <a:ext cx="2210980" cy="160641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8" name="Picture 7">
            <a:extLst>
              <a:ext uri="{FF2B5EF4-FFF2-40B4-BE49-F238E27FC236}">
                <a16:creationId xmlns:a16="http://schemas.microsoft.com/office/drawing/2014/main" id="{0B203A9E-F1D9-4DAB-9985-701817D86A67}"/>
              </a:ext>
            </a:extLst>
          </p:cNvPr>
          <p:cNvPicPr>
            <a:picLocks noChangeAspect="1"/>
          </p:cNvPicPr>
          <p:nvPr/>
        </p:nvPicPr>
        <p:blipFill>
          <a:blip r:embed="rId6"/>
          <a:stretch>
            <a:fillRect/>
          </a:stretch>
        </p:blipFill>
        <p:spPr>
          <a:xfrm>
            <a:off x="7934728" y="3773894"/>
            <a:ext cx="1242948" cy="178274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esh and Marble Monkey Fidget – Classroom Management Toolbox">
            <a:extLst>
              <a:ext uri="{FF2B5EF4-FFF2-40B4-BE49-F238E27FC236}">
                <a16:creationId xmlns:a16="http://schemas.microsoft.com/office/drawing/2014/main" id="{CEA7D444-6A29-4A73-BA67-089AB7F24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1922" y="205051"/>
            <a:ext cx="3022977" cy="18817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7F8031-4EA2-4028-AAAB-83C8E52307EC}"/>
              </a:ext>
            </a:extLst>
          </p:cNvPr>
          <p:cNvSpPr>
            <a:spLocks noGrp="1"/>
          </p:cNvSpPr>
          <p:nvPr>
            <p:ph type="title"/>
          </p:nvPr>
        </p:nvSpPr>
        <p:spPr/>
        <p:txBody>
          <a:bodyPr/>
          <a:lstStyle/>
          <a:p>
            <a:r>
              <a:rPr lang="en-GB" dirty="0"/>
              <a:t>Fidget Tools</a:t>
            </a:r>
          </a:p>
        </p:txBody>
      </p:sp>
      <p:sp>
        <p:nvSpPr>
          <p:cNvPr id="3" name="Content Placeholder 2">
            <a:extLst>
              <a:ext uri="{FF2B5EF4-FFF2-40B4-BE49-F238E27FC236}">
                <a16:creationId xmlns:a16="http://schemas.microsoft.com/office/drawing/2014/main" id="{99722769-2D9F-4032-B81F-25D07AEBB9BA}"/>
              </a:ext>
            </a:extLst>
          </p:cNvPr>
          <p:cNvSpPr>
            <a:spLocks noGrp="1"/>
          </p:cNvSpPr>
          <p:nvPr>
            <p:ph idx="1"/>
          </p:nvPr>
        </p:nvSpPr>
        <p:spPr/>
        <p:txBody>
          <a:bodyPr>
            <a:normAutofit lnSpcReduction="10000"/>
          </a:bodyPr>
          <a:lstStyle/>
          <a:p>
            <a:r>
              <a:rPr lang="en-GB" dirty="0"/>
              <a:t>Some children are offered a ‘fidget tool’ in class to keep their hands busy while needing to focus for a longer period of listening</a:t>
            </a:r>
          </a:p>
          <a:p>
            <a:r>
              <a:rPr lang="en-GB" dirty="0"/>
              <a:t>These will be given out by the school, as judged beneficial by the class teacher or SENDCO</a:t>
            </a:r>
          </a:p>
          <a:p>
            <a:r>
              <a:rPr lang="en-GB" dirty="0"/>
              <a:t>Please do not send in a fidget toy from home, but if you suspect your child may benefit from one, you are welcome to drop us an email and we will monitor their needs and supply one if we feel it will have a beneficial effect. In practice, some children are more distracted by the fidget item itself than they are without it!</a:t>
            </a:r>
          </a:p>
          <a:p>
            <a:r>
              <a:rPr lang="en-GB" dirty="0"/>
              <a:t>We have other tools in school that can support children, especially those with Special Educational Needs and Disabilities, which will be provided as necessary</a:t>
            </a:r>
          </a:p>
        </p:txBody>
      </p:sp>
      <p:pic>
        <p:nvPicPr>
          <p:cNvPr id="2054" name="Picture 6" descr="Stretchy String Fidget Toys (Pack of 6)">
            <a:extLst>
              <a:ext uri="{FF2B5EF4-FFF2-40B4-BE49-F238E27FC236}">
                <a16:creationId xmlns:a16="http://schemas.microsoft.com/office/drawing/2014/main" id="{220D72C3-D10D-4957-B68B-81F1D3CF6A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4224" y="2241272"/>
            <a:ext cx="1692136" cy="16992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cs Textured Soft Worry Stone, Thumb Worry Sensory Stones Calming Toys  for Kids Textured Colored Worry Stones Silicone for Student Children Stress  ...">
            <a:extLst>
              <a:ext uri="{FF2B5EF4-FFF2-40B4-BE49-F238E27FC236}">
                <a16:creationId xmlns:a16="http://schemas.microsoft.com/office/drawing/2014/main" id="{699BEDC1-84D8-4B8A-83C0-0FD6BE0509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9679" y="156389"/>
            <a:ext cx="1930400" cy="19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23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2"/>
          <p:cNvSpPr txBox="1">
            <a:spLocks noGrp="1"/>
          </p:cNvSpPr>
          <p:nvPr>
            <p:ph type="title"/>
          </p:nvPr>
        </p:nvSpPr>
        <p:spPr>
          <a:xfrm>
            <a:off x="389951" y="313717"/>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Assessment</a:t>
            </a:r>
            <a:endParaRPr/>
          </a:p>
        </p:txBody>
      </p:sp>
      <p:sp>
        <p:nvSpPr>
          <p:cNvPr id="235" name="Google Shape;235;p12"/>
          <p:cNvSpPr txBox="1">
            <a:spLocks noGrp="1"/>
          </p:cNvSpPr>
          <p:nvPr>
            <p:ph type="body" idx="1"/>
          </p:nvPr>
        </p:nvSpPr>
        <p:spPr>
          <a:xfrm>
            <a:off x="226423" y="1098144"/>
            <a:ext cx="9179625" cy="518786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dirty="0">
                <a:latin typeface="Trebuchet MS" panose="020B0603020202020204" pitchFamily="34" charset="0"/>
              </a:rPr>
              <a:t>We assess the children throughout the year taking into account their work in books, their contributions in class and their results in any formal assessment tests.</a:t>
            </a:r>
            <a:endParaRPr dirty="0">
              <a:latin typeface="Trebuchet MS" panose="020B0603020202020204" pitchFamily="34" charset="0"/>
            </a:endParaRPr>
          </a:p>
          <a:p>
            <a:pPr marL="342900" lvl="0" indent="-342900" algn="l" rtl="0">
              <a:spcBef>
                <a:spcPts val="2200"/>
              </a:spcBef>
              <a:spcAft>
                <a:spcPts val="0"/>
              </a:spcAft>
              <a:buSzPts val="1440"/>
              <a:buChar char="►"/>
            </a:pPr>
            <a:r>
              <a:rPr lang="en-US" dirty="0">
                <a:latin typeface="Trebuchet MS" panose="020B0603020202020204" pitchFamily="34" charset="0"/>
              </a:rPr>
              <a:t>There are two formal parents’ evenings in the Autumn and Spring terms; these are an opportunity to discuss progress, successes, areas for development and strategies moving forward alongside any pastoral areas. Your child’s individual targets will also be shared with you at these meetings.</a:t>
            </a:r>
            <a:endParaRPr dirty="0">
              <a:latin typeface="Trebuchet MS" panose="020B0603020202020204" pitchFamily="34" charset="0"/>
            </a:endParaRPr>
          </a:p>
          <a:p>
            <a:pPr marL="342900" lvl="0" indent="-342900" algn="l" rtl="0">
              <a:spcBef>
                <a:spcPts val="2200"/>
              </a:spcBef>
              <a:spcAft>
                <a:spcPts val="0"/>
              </a:spcAft>
              <a:buSzPts val="1440"/>
              <a:buChar char="►"/>
            </a:pPr>
            <a:r>
              <a:rPr lang="en-US" dirty="0">
                <a:latin typeface="Trebuchet MS" panose="020B0603020202020204" pitchFamily="34" charset="0"/>
              </a:rPr>
              <a:t>There is an additional open evening for parents in the Summer term to visit your child’s current class teacher and meet the new teacher for the coming year.</a:t>
            </a:r>
            <a:endParaRPr dirty="0">
              <a:latin typeface="Trebuchet MS" panose="020B0603020202020204" pitchFamily="34" charset="0"/>
            </a:endParaRPr>
          </a:p>
          <a:p>
            <a:pPr marL="342900" lvl="0" indent="-342900" algn="l" rtl="0">
              <a:spcBef>
                <a:spcPts val="2200"/>
              </a:spcBef>
              <a:spcAft>
                <a:spcPts val="0"/>
              </a:spcAft>
              <a:buSzPts val="1440"/>
              <a:buChar char="►"/>
            </a:pPr>
            <a:r>
              <a:rPr lang="en-US" dirty="0">
                <a:latin typeface="Trebuchet MS" panose="020B0603020202020204" pitchFamily="34" charset="0"/>
              </a:rPr>
              <a:t>Formal reports are produced during the Summer term and will give an overview of your child’s attainment in all subjects, a personal comment from the teacher and </a:t>
            </a:r>
            <a:r>
              <a:rPr lang="en-US" dirty="0" err="1">
                <a:latin typeface="Trebuchet MS" panose="020B0603020202020204" pitchFamily="34" charset="0"/>
              </a:rPr>
              <a:t>Headteacher</a:t>
            </a:r>
            <a:r>
              <a:rPr lang="en-US" dirty="0">
                <a:latin typeface="Trebuchet MS" panose="020B0603020202020204" pitchFamily="34" charset="0"/>
              </a:rPr>
              <a:t>, and targets for the year ahead. </a:t>
            </a:r>
            <a:endParaRPr dirty="0">
              <a:latin typeface="Trebuchet MS" panose="020B0603020202020204" pitchFamily="34" charset="0"/>
            </a:endParaRPr>
          </a:p>
        </p:txBody>
      </p:sp>
      <p:sp>
        <p:nvSpPr>
          <p:cNvPr id="236" name="Google Shape;236;p12"/>
          <p:cNvSpPr/>
          <p:nvPr/>
        </p:nvSpPr>
        <p:spPr>
          <a:xfrm>
            <a:off x="9530905" y="5085806"/>
            <a:ext cx="2579155" cy="1457174"/>
          </a:xfrm>
          <a:prstGeom prst="wedgeEllipseCallout">
            <a:avLst>
              <a:gd name="adj1" fmla="val -75030"/>
              <a:gd name="adj2" fmla="val -69746"/>
            </a:avLst>
          </a:prstGeom>
          <a:solidFill>
            <a:srgbClr val="FFFF00"/>
          </a:solidFill>
          <a:ln w="19050" cap="rnd" cmpd="sng">
            <a:solidFill>
              <a:srgbClr val="698D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Trebuchet MS"/>
                <a:ea typeface="Trebuchet MS"/>
                <a:cs typeface="Trebuchet MS"/>
                <a:sym typeface="Trebuchet MS"/>
              </a:rPr>
              <a:t>I can’t do it …YET!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Communication</a:t>
            </a:r>
            <a:endParaRPr/>
          </a:p>
        </p:txBody>
      </p:sp>
      <p:sp>
        <p:nvSpPr>
          <p:cNvPr id="242" name="Google Shape;242;p13"/>
          <p:cNvSpPr txBox="1">
            <a:spLocks noGrp="1"/>
          </p:cNvSpPr>
          <p:nvPr>
            <p:ph type="body" idx="1"/>
          </p:nvPr>
        </p:nvSpPr>
        <p:spPr>
          <a:xfrm>
            <a:off x="677334" y="1395818"/>
            <a:ext cx="10112586" cy="5237738"/>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dirty="0">
                <a:latin typeface="Trebuchet MS" panose="020B0603020202020204" pitchFamily="34" charset="0"/>
              </a:rPr>
              <a:t>Please contact the class teacher first with any questions or worries.</a:t>
            </a:r>
            <a:endParaRPr dirty="0">
              <a:latin typeface="Trebuchet MS" panose="020B0603020202020204" pitchFamily="34" charset="0"/>
            </a:endParaRPr>
          </a:p>
          <a:p>
            <a:pPr marL="342900" lvl="0" indent="-342900" algn="l" rtl="0">
              <a:spcBef>
                <a:spcPts val="1000"/>
              </a:spcBef>
              <a:spcAft>
                <a:spcPts val="0"/>
              </a:spcAft>
              <a:buSzPts val="1440"/>
              <a:buChar char="►"/>
            </a:pPr>
            <a:r>
              <a:rPr lang="en-US" dirty="0">
                <a:latin typeface="Trebuchet MS" panose="020B0603020202020204" pitchFamily="34" charset="0"/>
              </a:rPr>
              <a:t>For short questions / messages:</a:t>
            </a:r>
            <a:endParaRPr dirty="0">
              <a:latin typeface="Trebuchet MS" panose="020B0603020202020204" pitchFamily="34" charset="0"/>
            </a:endParaRPr>
          </a:p>
          <a:p>
            <a:pPr marL="342900" lvl="0" indent="-342900" algn="l" rtl="0">
              <a:spcBef>
                <a:spcPts val="1000"/>
              </a:spcBef>
              <a:spcAft>
                <a:spcPts val="0"/>
              </a:spcAft>
              <a:buSzPts val="1440"/>
              <a:buFont typeface="Trebuchet MS"/>
              <a:buChar char="-"/>
            </a:pPr>
            <a:r>
              <a:rPr lang="en-US" dirty="0">
                <a:latin typeface="Trebuchet MS" panose="020B0603020202020204" pitchFamily="34" charset="0"/>
              </a:rPr>
              <a:t>catch us at drop-off or pick-up times,</a:t>
            </a:r>
            <a:endParaRPr dirty="0">
              <a:latin typeface="Trebuchet MS" panose="020B0603020202020204" pitchFamily="34" charset="0"/>
            </a:endParaRPr>
          </a:p>
          <a:p>
            <a:pPr marL="342900" lvl="0" indent="-342900" algn="l" rtl="0">
              <a:spcBef>
                <a:spcPts val="1000"/>
              </a:spcBef>
              <a:spcAft>
                <a:spcPts val="0"/>
              </a:spcAft>
              <a:buSzPts val="1440"/>
              <a:buFont typeface="Trebuchet MS"/>
              <a:buChar char="-"/>
            </a:pPr>
            <a:r>
              <a:rPr lang="en-US" dirty="0">
                <a:latin typeface="Trebuchet MS" panose="020B0603020202020204" pitchFamily="34" charset="0"/>
              </a:rPr>
              <a:t>use the class email address year4@woottonpri.iow.sch.uk (checked 8:30 - 4:00),</a:t>
            </a:r>
            <a:endParaRPr dirty="0">
              <a:latin typeface="Trebuchet MS" panose="020B0603020202020204" pitchFamily="34" charset="0"/>
            </a:endParaRPr>
          </a:p>
          <a:p>
            <a:pPr marL="342900" lvl="0" indent="-342900" algn="l" rtl="0">
              <a:spcBef>
                <a:spcPts val="1000"/>
              </a:spcBef>
              <a:spcAft>
                <a:spcPts val="0"/>
              </a:spcAft>
              <a:buSzPts val="1440"/>
              <a:buFont typeface="Trebuchet MS"/>
              <a:buChar char="-"/>
            </a:pPr>
            <a:r>
              <a:rPr lang="en-US" dirty="0">
                <a:latin typeface="Trebuchet MS" panose="020B0603020202020204" pitchFamily="34" charset="0"/>
              </a:rPr>
              <a:t>pop a note into the reading diary for any non-urgent queries.</a:t>
            </a:r>
            <a:endParaRPr dirty="0">
              <a:latin typeface="Trebuchet MS" panose="020B0603020202020204" pitchFamily="34" charset="0"/>
            </a:endParaRPr>
          </a:p>
          <a:p>
            <a:pPr marL="342900" lvl="0" indent="-342900" algn="l" rtl="0">
              <a:spcBef>
                <a:spcPts val="1000"/>
              </a:spcBef>
              <a:spcAft>
                <a:spcPts val="0"/>
              </a:spcAft>
              <a:buSzPts val="1440"/>
              <a:buChar char="►"/>
            </a:pPr>
            <a:r>
              <a:rPr lang="en-US" dirty="0">
                <a:latin typeface="Trebuchet MS" panose="020B0603020202020204" pitchFamily="34" charset="0"/>
              </a:rPr>
              <a:t>For longer conversations:</a:t>
            </a:r>
            <a:endParaRPr dirty="0">
              <a:latin typeface="Trebuchet MS" panose="020B0603020202020204" pitchFamily="34" charset="0"/>
            </a:endParaRPr>
          </a:p>
          <a:p>
            <a:pPr marL="342900" lvl="0" indent="-342900" algn="l" rtl="0">
              <a:spcBef>
                <a:spcPts val="1000"/>
              </a:spcBef>
              <a:spcAft>
                <a:spcPts val="0"/>
              </a:spcAft>
              <a:buSzPts val="1440"/>
              <a:buFont typeface="Trebuchet MS"/>
              <a:buChar char="-"/>
            </a:pPr>
            <a:r>
              <a:rPr lang="en-US" dirty="0">
                <a:latin typeface="Trebuchet MS" panose="020B0603020202020204" pitchFamily="34" charset="0"/>
              </a:rPr>
              <a:t>please arrange with the class teacher to meet after school or talk on the phone.</a:t>
            </a:r>
            <a:endParaRPr dirty="0">
              <a:latin typeface="Trebuchet MS" panose="020B0603020202020204" pitchFamily="34" charset="0"/>
            </a:endParaRPr>
          </a:p>
          <a:p>
            <a:pPr marL="342900" lvl="0" indent="-342900" algn="l" rtl="0">
              <a:spcBef>
                <a:spcPts val="1000"/>
              </a:spcBef>
              <a:spcAft>
                <a:spcPts val="0"/>
              </a:spcAft>
              <a:buSzPts val="1440"/>
              <a:buChar char="►"/>
            </a:pPr>
            <a:r>
              <a:rPr lang="en-US" dirty="0">
                <a:latin typeface="Trebuchet MS" panose="020B0603020202020204" pitchFamily="34" charset="0"/>
              </a:rPr>
              <a:t>Our weekly </a:t>
            </a:r>
            <a:r>
              <a:rPr lang="en-US" b="1" dirty="0">
                <a:latin typeface="Trebuchet MS" panose="020B0603020202020204" pitchFamily="34" charset="0"/>
              </a:rPr>
              <a:t>newsletter </a:t>
            </a:r>
            <a:r>
              <a:rPr lang="en-US" dirty="0">
                <a:latin typeface="Trebuchet MS" panose="020B0603020202020204" pitchFamily="34" charset="0"/>
              </a:rPr>
              <a:t>includes an update from each teacher on what the children have been learning alongside important messages from the </a:t>
            </a:r>
            <a:r>
              <a:rPr lang="en-US" dirty="0" err="1">
                <a:latin typeface="Trebuchet MS" panose="020B0603020202020204" pitchFamily="34" charset="0"/>
              </a:rPr>
              <a:t>Headteacher</a:t>
            </a:r>
            <a:r>
              <a:rPr lang="en-US" dirty="0">
                <a:latin typeface="Trebuchet MS" panose="020B0603020202020204" pitchFamily="34" charset="0"/>
              </a:rPr>
              <a:t>.</a:t>
            </a:r>
            <a:endParaRPr dirty="0">
              <a:latin typeface="Trebuchet MS" panose="020B0603020202020204" pitchFamily="34" charset="0"/>
            </a:endParaRPr>
          </a:p>
          <a:p>
            <a:pPr marL="342900" lvl="0" indent="-342900" algn="l" rtl="0">
              <a:spcBef>
                <a:spcPts val="1000"/>
              </a:spcBef>
              <a:spcAft>
                <a:spcPts val="0"/>
              </a:spcAft>
              <a:buSzPts val="1440"/>
              <a:buChar char="►"/>
            </a:pPr>
            <a:r>
              <a:rPr lang="en-US" dirty="0">
                <a:latin typeface="Trebuchet MS" panose="020B0603020202020204" pitchFamily="34" charset="0"/>
              </a:rPr>
              <a:t>The </a:t>
            </a:r>
            <a:r>
              <a:rPr lang="en-US" b="1" dirty="0">
                <a:latin typeface="Trebuchet MS" panose="020B0603020202020204" pitchFamily="34" charset="0"/>
              </a:rPr>
              <a:t>school Facebook page </a:t>
            </a:r>
            <a:r>
              <a:rPr lang="en-US" dirty="0">
                <a:latin typeface="Trebuchet MS" panose="020B0603020202020204" pitchFamily="34" charset="0"/>
              </a:rPr>
              <a:t>also celebrates learning each week and often includes photographs of the children enjoying their lessons and educational visits.</a:t>
            </a:r>
            <a:endParaRPr dirty="0">
              <a:latin typeface="Trebuchet MS" panose="020B0603020202020204" pitchFamily="34" charset="0"/>
            </a:endParaRPr>
          </a:p>
          <a:p>
            <a:pPr marL="342900" lvl="0" indent="-342900" algn="l" rtl="0">
              <a:spcBef>
                <a:spcPts val="1000"/>
              </a:spcBef>
              <a:spcAft>
                <a:spcPts val="0"/>
              </a:spcAft>
              <a:buSzPts val="1440"/>
              <a:buChar char="►"/>
            </a:pPr>
            <a:r>
              <a:rPr lang="en-US" dirty="0">
                <a:latin typeface="Trebuchet MS" panose="020B0603020202020204" pitchFamily="34" charset="0"/>
              </a:rPr>
              <a:t>Please keep the office updated with your contact details so you don’t miss any important messages ☺</a:t>
            </a:r>
            <a:endParaRPr dirty="0">
              <a:latin typeface="Trebuchet MS" panose="020B0603020202020204" pitchFamily="34" charset="0"/>
            </a:endParaRPr>
          </a:p>
          <a:p>
            <a:pPr marL="342900" lvl="0" indent="-251459" algn="l" rtl="0">
              <a:spcBef>
                <a:spcPts val="1000"/>
              </a:spcBef>
              <a:spcAft>
                <a:spcPts val="0"/>
              </a:spcAft>
              <a:buSzPts val="1440"/>
              <a:buNone/>
            </a:pPr>
            <a:endParaRPr dirty="0"/>
          </a:p>
        </p:txBody>
      </p:sp>
      <p:pic>
        <p:nvPicPr>
          <p:cNvPr id="243" name="Google Shape;243;p13" descr="What should an open-door policy really mean? - FM"/>
          <p:cNvPicPr preferRelativeResize="0"/>
          <p:nvPr/>
        </p:nvPicPr>
        <p:blipFill rotWithShape="1">
          <a:blip r:embed="rId3">
            <a:alphaModFix/>
          </a:blip>
          <a:srcRect/>
          <a:stretch/>
        </p:blipFill>
        <p:spPr>
          <a:xfrm>
            <a:off x="9038186" y="804330"/>
            <a:ext cx="2857444" cy="150809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4"/>
          <p:cNvSpPr txBox="1">
            <a:spLocks noGrp="1"/>
          </p:cNvSpPr>
          <p:nvPr>
            <p:ph type="ctrTitle"/>
          </p:nvPr>
        </p:nvSpPr>
        <p:spPr>
          <a:xfrm>
            <a:off x="628810" y="1675912"/>
            <a:ext cx="8560847" cy="2028305"/>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1"/>
              </a:buClr>
              <a:buSzPts val="5400"/>
              <a:buFont typeface="Trebuchet MS"/>
              <a:buNone/>
            </a:pPr>
            <a:r>
              <a:rPr lang="en-US" dirty="0">
                <a:latin typeface="Trebuchet MS" panose="020B0603020202020204" pitchFamily="34" charset="0"/>
              </a:rPr>
              <a:t>We are looking forward </a:t>
            </a:r>
            <a:br>
              <a:rPr lang="en-US" dirty="0">
                <a:latin typeface="Trebuchet MS" panose="020B0603020202020204" pitchFamily="34" charset="0"/>
              </a:rPr>
            </a:br>
            <a:r>
              <a:rPr lang="en-US" dirty="0">
                <a:latin typeface="Trebuchet MS" panose="020B0603020202020204" pitchFamily="34" charset="0"/>
              </a:rPr>
              <a:t>to a great year in </a:t>
            </a:r>
            <a:br>
              <a:rPr lang="en-US" dirty="0">
                <a:latin typeface="Trebuchet MS" panose="020B0603020202020204" pitchFamily="34" charset="0"/>
              </a:rPr>
            </a:br>
            <a:r>
              <a:rPr lang="en-US" dirty="0">
                <a:latin typeface="Trebuchet MS" panose="020B0603020202020204" pitchFamily="34" charset="0"/>
              </a:rPr>
              <a:t>Messi Class </a:t>
            </a:r>
            <a:r>
              <a:rPr lang="en-US" dirty="0">
                <a:latin typeface="Trebuchet MS" panose="020B0603020202020204" pitchFamily="34" charset="0"/>
                <a:sym typeface="Wingdings" panose="05000000000000000000" pitchFamily="2" charset="2"/>
              </a:rPr>
              <a:t></a:t>
            </a:r>
            <a:endParaRPr dirty="0"/>
          </a:p>
        </p:txBody>
      </p:sp>
      <p:sp>
        <p:nvSpPr>
          <p:cNvPr id="249" name="Google Shape;249;p14"/>
          <p:cNvSpPr txBox="1">
            <a:spLocks noGrp="1"/>
          </p:cNvSpPr>
          <p:nvPr>
            <p:ph type="subTitle" idx="1"/>
          </p:nvPr>
        </p:nvSpPr>
        <p:spPr>
          <a:xfrm>
            <a:off x="2244245" y="4231816"/>
            <a:ext cx="5929221" cy="175525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600"/>
              <a:buNone/>
            </a:pPr>
            <a:r>
              <a:rPr lang="en-US" sz="2000" dirty="0">
                <a:latin typeface="Trebuchet MS" panose="020B0603020202020204" pitchFamily="34" charset="0"/>
              </a:rPr>
              <a:t>Please feel free to ask any questions now, pop them on a post-it, or drop me an email: year4@woottonpri.iow.sch.uk</a:t>
            </a:r>
            <a:endParaRPr dirty="0">
              <a:latin typeface="Trebuchet MS" panose="020B0603020202020204" pitchFamily="34" charset="0"/>
            </a:endParaRPr>
          </a:p>
          <a:p>
            <a:pPr marL="0" lvl="0" indent="0" algn="ctr" rtl="0">
              <a:spcBef>
                <a:spcPts val="1000"/>
              </a:spcBef>
              <a:spcAft>
                <a:spcPts val="0"/>
              </a:spcAft>
              <a:buSzPts val="1600"/>
              <a:buNone/>
            </a:pPr>
            <a:r>
              <a:rPr lang="en-US" sz="2000" dirty="0">
                <a:latin typeface="Trebuchet MS" panose="020B0603020202020204" pitchFamily="34" charset="0"/>
              </a:rPr>
              <a:t>Thank you!</a:t>
            </a:r>
            <a:endParaRPr sz="2000" dirty="0">
              <a:latin typeface="Trebuchet MS" panose="020B0603020202020204" pitchFamily="34" charset="0"/>
            </a:endParaRPr>
          </a:p>
        </p:txBody>
      </p:sp>
      <p:pic>
        <p:nvPicPr>
          <p:cNvPr id="2050" name="Picture 2" descr="Lionel Messi">
            <a:extLst>
              <a:ext uri="{FF2B5EF4-FFF2-40B4-BE49-F238E27FC236}">
                <a16:creationId xmlns:a16="http://schemas.microsoft.com/office/drawing/2014/main" id="{2B2B996C-42E3-45BC-878A-5C8E4BECF2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4192" y="3235680"/>
            <a:ext cx="3055883" cy="3055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
          <p:cNvSpPr txBox="1">
            <a:spLocks noGrp="1"/>
          </p:cNvSpPr>
          <p:nvPr>
            <p:ph type="ctrTitle"/>
          </p:nvPr>
        </p:nvSpPr>
        <p:spPr>
          <a:xfrm>
            <a:off x="1079876" y="513800"/>
            <a:ext cx="4146300" cy="863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accent1"/>
              </a:buClr>
              <a:buSzPts val="5400"/>
              <a:buFont typeface="Trebuchet MS"/>
              <a:buNone/>
            </a:pPr>
            <a:r>
              <a:rPr lang="en-US"/>
              <a:t>Who’s Who?</a:t>
            </a:r>
            <a:endParaRPr/>
          </a:p>
        </p:txBody>
      </p:sp>
      <p:sp>
        <p:nvSpPr>
          <p:cNvPr id="151" name="Google Shape;151;p2"/>
          <p:cNvSpPr txBox="1">
            <a:spLocks noGrp="1"/>
          </p:cNvSpPr>
          <p:nvPr>
            <p:ph type="subTitle" idx="1"/>
          </p:nvPr>
        </p:nvSpPr>
        <p:spPr>
          <a:xfrm>
            <a:off x="1254518" y="1786605"/>
            <a:ext cx="7766936" cy="383913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240"/>
              <a:buNone/>
            </a:pPr>
            <a:r>
              <a:rPr lang="en-US" sz="2800" dirty="0"/>
              <a:t>Teacher: </a:t>
            </a:r>
            <a:endParaRPr dirty="0"/>
          </a:p>
          <a:p>
            <a:pPr marL="0" lvl="0" indent="0" algn="l" rtl="0">
              <a:spcBef>
                <a:spcPts val="1000"/>
              </a:spcBef>
              <a:spcAft>
                <a:spcPts val="0"/>
              </a:spcAft>
              <a:buSzPts val="2240"/>
              <a:buNone/>
            </a:pPr>
            <a:r>
              <a:rPr lang="en-US" sz="2800" dirty="0" err="1"/>
              <a:t>Mrs</a:t>
            </a:r>
            <a:r>
              <a:rPr lang="en-US" sz="2800" dirty="0"/>
              <a:t> Hanson</a:t>
            </a:r>
            <a:endParaRPr dirty="0"/>
          </a:p>
          <a:p>
            <a:pPr marL="0" lvl="0" indent="0" algn="l" rtl="0">
              <a:spcBef>
                <a:spcPts val="1000"/>
              </a:spcBef>
              <a:spcAft>
                <a:spcPts val="0"/>
              </a:spcAft>
              <a:buSzPts val="2240"/>
              <a:buNone/>
            </a:pPr>
            <a:endParaRPr sz="2800" dirty="0"/>
          </a:p>
          <a:p>
            <a:pPr marL="0" lvl="0" indent="0" algn="l" rtl="0">
              <a:spcBef>
                <a:spcPts val="1000"/>
              </a:spcBef>
              <a:spcAft>
                <a:spcPts val="0"/>
              </a:spcAft>
              <a:buSzPts val="2240"/>
              <a:buNone/>
            </a:pPr>
            <a:endParaRPr lang="en-US" sz="2800" dirty="0"/>
          </a:p>
          <a:p>
            <a:pPr marL="0" lvl="0" indent="0" algn="l" rtl="0">
              <a:spcBef>
                <a:spcPts val="1000"/>
              </a:spcBef>
              <a:spcAft>
                <a:spcPts val="0"/>
              </a:spcAft>
              <a:buSzPts val="2240"/>
              <a:buNone/>
            </a:pPr>
            <a:r>
              <a:rPr lang="en-US" sz="2800" dirty="0"/>
              <a:t>Teaching assistants: </a:t>
            </a:r>
          </a:p>
          <a:p>
            <a:pPr marL="0" lvl="0" indent="0" algn="l" rtl="0">
              <a:spcBef>
                <a:spcPts val="1000"/>
              </a:spcBef>
              <a:spcAft>
                <a:spcPts val="0"/>
              </a:spcAft>
              <a:buSzPts val="2240"/>
              <a:buNone/>
            </a:pPr>
            <a:r>
              <a:rPr lang="en-US" sz="2800" dirty="0" err="1"/>
              <a:t>Mrs</a:t>
            </a:r>
            <a:r>
              <a:rPr lang="en-US" sz="2800" dirty="0"/>
              <a:t> Dew</a:t>
            </a:r>
          </a:p>
          <a:p>
            <a:pPr marL="0" lvl="0" indent="0" algn="l" rtl="0">
              <a:spcBef>
                <a:spcPts val="1000"/>
              </a:spcBef>
              <a:spcAft>
                <a:spcPts val="0"/>
              </a:spcAft>
              <a:buSzPts val="2240"/>
              <a:buNone/>
            </a:pPr>
            <a:r>
              <a:rPr lang="en-US" sz="2800" dirty="0"/>
              <a:t>Miss Wood</a:t>
            </a:r>
            <a:endParaRPr dirty="0"/>
          </a:p>
        </p:txBody>
      </p:sp>
      <p:pic>
        <p:nvPicPr>
          <p:cNvPr id="3076" name="Picture 4">
            <a:extLst>
              <a:ext uri="{FF2B5EF4-FFF2-40B4-BE49-F238E27FC236}">
                <a16:creationId xmlns:a16="http://schemas.microsoft.com/office/drawing/2014/main" id="{D24EC97F-6223-4BDC-8A24-0943C989FB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9041" y="3817377"/>
            <a:ext cx="1758671" cy="23455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 name="Picture 1">
            <a:extLst>
              <a:ext uri="{FF2B5EF4-FFF2-40B4-BE49-F238E27FC236}">
                <a16:creationId xmlns:a16="http://schemas.microsoft.com/office/drawing/2014/main" id="{25790748-0EF4-4F23-8D2F-25182026F1FE}"/>
              </a:ext>
            </a:extLst>
          </p:cNvPr>
          <p:cNvPicPr>
            <a:picLocks noChangeAspect="1"/>
          </p:cNvPicPr>
          <p:nvPr/>
        </p:nvPicPr>
        <p:blipFill>
          <a:blip r:embed="rId4"/>
          <a:srcRect r="3069" b="28998"/>
          <a:stretch/>
        </p:blipFill>
        <p:spPr>
          <a:xfrm>
            <a:off x="5852810" y="1259715"/>
            <a:ext cx="2499590" cy="2169285"/>
          </a:xfrm>
          <a:prstGeom prst="rect">
            <a:avLst/>
          </a:prstGeom>
        </p:spPr>
      </p:pic>
      <p:pic>
        <p:nvPicPr>
          <p:cNvPr id="2051" name="Picture 3">
            <a:extLst>
              <a:ext uri="{FF2B5EF4-FFF2-40B4-BE49-F238E27FC236}">
                <a16:creationId xmlns:a16="http://schemas.microsoft.com/office/drawing/2014/main" id="{087CC80C-1DD3-4C08-9664-6547E47920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6176" y="3817377"/>
            <a:ext cx="1758671" cy="2343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
          <p:cNvSpPr txBox="1">
            <a:spLocks noGrp="1"/>
          </p:cNvSpPr>
          <p:nvPr>
            <p:ph type="ctrTitle"/>
          </p:nvPr>
        </p:nvSpPr>
        <p:spPr>
          <a:xfrm>
            <a:off x="844731" y="96763"/>
            <a:ext cx="7766936" cy="948265"/>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accent1"/>
              </a:buClr>
              <a:buSzPts val="5400"/>
              <a:buFont typeface="Trebuchet MS"/>
              <a:buNone/>
            </a:pPr>
            <a:r>
              <a:rPr lang="en-US" dirty="0"/>
              <a:t>Key times</a:t>
            </a:r>
            <a:endParaRPr dirty="0"/>
          </a:p>
        </p:txBody>
      </p:sp>
      <p:sp>
        <p:nvSpPr>
          <p:cNvPr id="160" name="Google Shape;160;p3"/>
          <p:cNvSpPr txBox="1">
            <a:spLocks noGrp="1"/>
          </p:cNvSpPr>
          <p:nvPr>
            <p:ph type="subTitle" idx="1"/>
          </p:nvPr>
        </p:nvSpPr>
        <p:spPr>
          <a:xfrm>
            <a:off x="844731" y="1207008"/>
            <a:ext cx="10366248" cy="4876800"/>
          </a:xfrm>
          <a:prstGeom prst="rect">
            <a:avLst/>
          </a:prstGeom>
          <a:solidFill>
            <a:schemeClr val="bg1"/>
          </a:solidFill>
          <a:ln>
            <a:noFill/>
          </a:ln>
        </p:spPr>
        <p:txBody>
          <a:bodyPr spcFirstLastPara="1" wrap="square" lIns="91425" tIns="45700" rIns="91425" bIns="45700" anchor="t" anchorCtr="0">
            <a:noAutofit/>
          </a:bodyPr>
          <a:lstStyle/>
          <a:p>
            <a:pPr marL="0" lvl="0" indent="0" algn="l" rtl="0">
              <a:spcBef>
                <a:spcPts val="0"/>
              </a:spcBef>
              <a:spcAft>
                <a:spcPts val="0"/>
              </a:spcAft>
              <a:buSzPts val="1600"/>
              <a:buNone/>
            </a:pPr>
            <a:r>
              <a:rPr lang="en-US" sz="2000" dirty="0">
                <a:latin typeface="Trebuchet MS" panose="020B0603020202020204" pitchFamily="34" charset="0"/>
                <a:ea typeface="Calibri" panose="020F0502020204030204" pitchFamily="34" charset="0"/>
                <a:cs typeface="Calibri" panose="020F0502020204030204" pitchFamily="34" charset="0"/>
              </a:rPr>
              <a:t>Doors open at 8:30am until 8:40am</a:t>
            </a:r>
            <a:endParaRPr dirty="0">
              <a:latin typeface="Trebuchet MS" panose="020B0603020202020204" pitchFamily="34" charset="0"/>
              <a:ea typeface="Calibri" panose="020F0502020204030204" pitchFamily="34" charset="0"/>
              <a:cs typeface="Calibri" panose="020F0502020204030204" pitchFamily="34" charset="0"/>
            </a:endParaRPr>
          </a:p>
          <a:p>
            <a:pPr marL="285750" lvl="0" indent="-285750" algn="l" rtl="0">
              <a:spcBef>
                <a:spcPts val="1600"/>
              </a:spcBef>
              <a:spcAft>
                <a:spcPts val="0"/>
              </a:spcAft>
              <a:buSzPts val="1280"/>
              <a:buFont typeface="Arial" panose="020B0604020202020204" pitchFamily="34" charset="0"/>
              <a:buChar char="•"/>
            </a:pPr>
            <a:r>
              <a:rPr lang="en-US" sz="1600" dirty="0">
                <a:latin typeface="Trebuchet MS" panose="020B0603020202020204" pitchFamily="34" charset="0"/>
                <a:ea typeface="Calibri" panose="020F0502020204030204" pitchFamily="34" charset="0"/>
                <a:cs typeface="Calibri" panose="020F0502020204030204" pitchFamily="34" charset="0"/>
              </a:rPr>
              <a:t>Your child will enter through the outside door of their classroom. It is useful to arrive in good time as we have learning activities to complete before the register.</a:t>
            </a:r>
            <a:endParaRPr sz="2000" dirty="0">
              <a:latin typeface="Trebuchet MS" panose="020B0603020202020204" pitchFamily="34" charset="0"/>
              <a:ea typeface="Calibri" panose="020F0502020204030204" pitchFamily="34" charset="0"/>
              <a:cs typeface="Calibri" panose="020F0502020204030204" pitchFamily="34" charset="0"/>
            </a:endParaRPr>
          </a:p>
          <a:p>
            <a:pPr marL="0" lvl="0" indent="0" algn="l" rtl="0">
              <a:spcBef>
                <a:spcPts val="1600"/>
              </a:spcBef>
              <a:spcAft>
                <a:spcPts val="0"/>
              </a:spcAft>
              <a:buSzPts val="1600"/>
              <a:buNone/>
            </a:pPr>
            <a:r>
              <a:rPr lang="en-US" sz="2000" dirty="0">
                <a:latin typeface="Trebuchet MS" panose="020B0603020202020204" pitchFamily="34" charset="0"/>
                <a:ea typeface="Calibri" panose="020F0502020204030204" pitchFamily="34" charset="0"/>
                <a:cs typeface="Calibri" panose="020F0502020204030204" pitchFamily="34" charset="0"/>
              </a:rPr>
              <a:t>KS2 break is at 10:35am</a:t>
            </a:r>
            <a:endParaRPr dirty="0">
              <a:latin typeface="Trebuchet MS" panose="020B0603020202020204" pitchFamily="34" charset="0"/>
              <a:ea typeface="Calibri" panose="020F0502020204030204" pitchFamily="34" charset="0"/>
              <a:cs typeface="Calibri" panose="020F0502020204030204" pitchFamily="34" charset="0"/>
            </a:endParaRPr>
          </a:p>
          <a:p>
            <a:pPr marL="285750" lvl="0" indent="-285750" algn="l" rtl="0">
              <a:spcBef>
                <a:spcPts val="1600"/>
              </a:spcBef>
              <a:spcAft>
                <a:spcPts val="0"/>
              </a:spcAft>
              <a:buSzPts val="1600"/>
              <a:buFont typeface="Arial" panose="020B0604020202020204" pitchFamily="34" charset="0"/>
              <a:buChar char="•"/>
            </a:pPr>
            <a:r>
              <a:rPr lang="en-US" sz="1600" dirty="0">
                <a:latin typeface="Trebuchet MS" panose="020B0603020202020204" pitchFamily="34" charset="0"/>
                <a:ea typeface="Calibri" panose="020F0502020204030204" pitchFamily="34" charset="0"/>
                <a:cs typeface="Calibri" panose="020F0502020204030204" pitchFamily="34" charset="0"/>
              </a:rPr>
              <a:t>If your child brings their own snack </a:t>
            </a:r>
            <a:r>
              <a:rPr lang="en-GB" sz="1600" dirty="0">
                <a:latin typeface="Trebuchet MS" panose="020B0603020202020204" pitchFamily="34" charset="0"/>
                <a:ea typeface="Calibri" panose="020F0502020204030204" pitchFamily="34" charset="0"/>
                <a:cs typeface="Calibri" panose="020F0502020204030204" pitchFamily="34" charset="0"/>
              </a:rPr>
              <a:t>this can be fruit, veggies, cheese, yogurt or plain rice cakes.</a:t>
            </a:r>
            <a:endParaRPr dirty="0">
              <a:latin typeface="Trebuchet MS" panose="020B0603020202020204" pitchFamily="34" charset="0"/>
              <a:ea typeface="Calibri" panose="020F0502020204030204" pitchFamily="34" charset="0"/>
              <a:cs typeface="Calibri" panose="020F0502020204030204" pitchFamily="34" charset="0"/>
            </a:endParaRPr>
          </a:p>
          <a:p>
            <a:pPr marL="0" lvl="0" indent="0" algn="l" rtl="0">
              <a:spcBef>
                <a:spcPts val="1600"/>
              </a:spcBef>
              <a:spcAft>
                <a:spcPts val="0"/>
              </a:spcAft>
              <a:buSzPts val="1600"/>
              <a:buNone/>
            </a:pPr>
            <a:r>
              <a:rPr lang="en-US" sz="2000" dirty="0">
                <a:latin typeface="Trebuchet MS" panose="020B0603020202020204" pitchFamily="34" charset="0"/>
                <a:ea typeface="Calibri" panose="020F0502020204030204" pitchFamily="34" charset="0"/>
                <a:cs typeface="Calibri" panose="020F0502020204030204" pitchFamily="34" charset="0"/>
              </a:rPr>
              <a:t>KS2 lunch is at 12:15pm</a:t>
            </a:r>
            <a:endParaRPr dirty="0">
              <a:latin typeface="Trebuchet MS" panose="020B0603020202020204" pitchFamily="34" charset="0"/>
              <a:ea typeface="Calibri" panose="020F0502020204030204" pitchFamily="34" charset="0"/>
              <a:cs typeface="Calibri" panose="020F0502020204030204" pitchFamily="34" charset="0"/>
            </a:endParaRPr>
          </a:p>
          <a:p>
            <a:pPr marL="285750" lvl="0" indent="-285750" algn="l" rtl="0">
              <a:spcBef>
                <a:spcPts val="1600"/>
              </a:spcBef>
              <a:spcAft>
                <a:spcPts val="0"/>
              </a:spcAft>
              <a:buSzPts val="1600"/>
              <a:buFont typeface="Arial" panose="020B0604020202020204" pitchFamily="34" charset="0"/>
              <a:buChar char="•"/>
            </a:pPr>
            <a:r>
              <a:rPr lang="en-US" sz="1600" dirty="0">
                <a:latin typeface="Trebuchet MS" panose="020B0603020202020204" pitchFamily="34" charset="0"/>
                <a:ea typeface="Calibri" panose="020F0502020204030204" pitchFamily="34" charset="0"/>
                <a:cs typeface="Calibri" panose="020F0502020204030204" pitchFamily="34" charset="0"/>
              </a:rPr>
              <a:t>Children may order a school dinner or bring a packed lunch from home if they prefer.</a:t>
            </a:r>
            <a:endParaRPr dirty="0">
              <a:latin typeface="Trebuchet MS" panose="020B0603020202020204" pitchFamily="34" charset="0"/>
              <a:ea typeface="Calibri" panose="020F0502020204030204" pitchFamily="34" charset="0"/>
              <a:cs typeface="Calibri" panose="020F0502020204030204" pitchFamily="34" charset="0"/>
            </a:endParaRPr>
          </a:p>
          <a:p>
            <a:pPr marL="0" lvl="0" indent="0" algn="l" rtl="0">
              <a:spcBef>
                <a:spcPts val="1600"/>
              </a:spcBef>
              <a:spcAft>
                <a:spcPts val="0"/>
              </a:spcAft>
              <a:buSzPts val="1600"/>
              <a:buNone/>
            </a:pPr>
            <a:r>
              <a:rPr lang="en-US" sz="2000" dirty="0">
                <a:latin typeface="Trebuchet MS" panose="020B0603020202020204" pitchFamily="34" charset="0"/>
                <a:ea typeface="Calibri" panose="020F0502020204030204" pitchFamily="34" charset="0"/>
                <a:cs typeface="Calibri" panose="020F0502020204030204" pitchFamily="34" charset="0"/>
              </a:rPr>
              <a:t>School ends at 3:10pm - gates open at 3:05pm</a:t>
            </a:r>
            <a:endParaRPr dirty="0">
              <a:latin typeface="Trebuchet MS" panose="020B0603020202020204" pitchFamily="34" charset="0"/>
              <a:ea typeface="Calibri" panose="020F0502020204030204" pitchFamily="34" charset="0"/>
              <a:cs typeface="Calibri" panose="020F0502020204030204" pitchFamily="34" charset="0"/>
            </a:endParaRPr>
          </a:p>
          <a:p>
            <a:pPr marL="285750" lvl="0" indent="-285750" algn="l" rtl="0">
              <a:spcBef>
                <a:spcPts val="1600"/>
              </a:spcBef>
              <a:spcAft>
                <a:spcPts val="0"/>
              </a:spcAft>
              <a:buSzPts val="1280"/>
              <a:buFont typeface="Arial" panose="020B0604020202020204" pitchFamily="34" charset="0"/>
              <a:buChar char="•"/>
            </a:pPr>
            <a:r>
              <a:rPr lang="en-US" sz="1600" dirty="0">
                <a:latin typeface="Trebuchet MS" panose="020B0603020202020204" pitchFamily="34" charset="0"/>
                <a:ea typeface="Calibri" panose="020F0502020204030204" pitchFamily="34" charset="0"/>
                <a:cs typeface="Calibri" panose="020F0502020204030204" pitchFamily="34" charset="0"/>
              </a:rPr>
              <a:t>Please wait outside the classroom for your child to be called. After Easter, Year 4 children may be given permission to walk home from school alone if you wish.</a:t>
            </a:r>
          </a:p>
          <a:p>
            <a:pPr marL="0" lvl="0" indent="0" algn="l" rtl="0">
              <a:spcBef>
                <a:spcPts val="1600"/>
              </a:spcBef>
              <a:spcAft>
                <a:spcPts val="0"/>
              </a:spcAft>
              <a:buSzPts val="1280"/>
            </a:pPr>
            <a:r>
              <a:rPr lang="en-US" sz="2000" dirty="0">
                <a:latin typeface="Trebuchet MS" panose="020B0603020202020204" pitchFamily="34" charset="0"/>
                <a:ea typeface="Calibri" panose="020F0502020204030204" pitchFamily="34" charset="0"/>
                <a:cs typeface="Calibri" panose="020F0502020204030204" pitchFamily="34" charset="0"/>
              </a:rPr>
              <a:t>A range of clubs run from 3:10 - 4:10pm</a:t>
            </a:r>
            <a:endParaRPr dirty="0">
              <a:latin typeface="Trebuchet MS" panose="020B0603020202020204" pitchFamily="34" charset="0"/>
              <a:ea typeface="Calibri" panose="020F0502020204030204" pitchFamily="34" charset="0"/>
              <a:cs typeface="Calibri" panose="020F0502020204030204" pitchFamily="34" charset="0"/>
            </a:endParaRPr>
          </a:p>
          <a:p>
            <a:pPr marL="285750" lvl="0" indent="-285750" algn="l" rtl="0">
              <a:spcBef>
                <a:spcPts val="1600"/>
              </a:spcBef>
              <a:spcAft>
                <a:spcPts val="0"/>
              </a:spcAft>
              <a:buSzPts val="1280"/>
              <a:buFont typeface="Arial" panose="020B0604020202020204" pitchFamily="34" charset="0"/>
              <a:buChar char="•"/>
            </a:pPr>
            <a:r>
              <a:rPr lang="en-US" sz="1600" dirty="0">
                <a:latin typeface="Trebuchet MS" panose="020B0603020202020204" pitchFamily="34" charset="0"/>
                <a:ea typeface="Calibri" panose="020F0502020204030204" pitchFamily="34" charset="0"/>
                <a:cs typeface="Calibri" panose="020F0502020204030204" pitchFamily="34" charset="0"/>
              </a:rPr>
              <a:t>These are allocated each half-term - keep an eye out for the booking letter ☺</a:t>
            </a:r>
            <a:endParaRPr sz="1600" dirty="0">
              <a:latin typeface="Trebuchet MS" panose="020B060302020202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4"/>
          <p:cNvSpPr txBox="1">
            <a:spLocks noGrp="1"/>
          </p:cNvSpPr>
          <p:nvPr>
            <p:ph type="title"/>
          </p:nvPr>
        </p:nvSpPr>
        <p:spPr>
          <a:xfrm>
            <a:off x="407324" y="365760"/>
            <a:ext cx="8866678" cy="156464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Developing independent learning skills</a:t>
            </a:r>
            <a:endParaRPr/>
          </a:p>
        </p:txBody>
      </p:sp>
      <p:sp>
        <p:nvSpPr>
          <p:cNvPr id="166" name="Google Shape;166;p4"/>
          <p:cNvSpPr txBox="1">
            <a:spLocks noGrp="1"/>
          </p:cNvSpPr>
          <p:nvPr>
            <p:ph type="body" idx="1"/>
          </p:nvPr>
        </p:nvSpPr>
        <p:spPr>
          <a:xfrm>
            <a:off x="522157" y="1462319"/>
            <a:ext cx="8596668" cy="4572721"/>
          </a:xfrm>
          <a:prstGeom prst="rect">
            <a:avLst/>
          </a:prstGeom>
          <a:noFill/>
          <a:ln>
            <a:noFill/>
          </a:ln>
        </p:spPr>
        <p:txBody>
          <a:bodyPr spcFirstLastPara="1" wrap="square" lIns="91425" tIns="45700" rIns="91425" bIns="45700" anchor="t" anchorCtr="0">
            <a:normAutofit/>
          </a:bodyPr>
          <a:lstStyle/>
          <a:p>
            <a:pPr marL="342900" lvl="0" indent="-361950" algn="l" rtl="0">
              <a:spcBef>
                <a:spcPts val="0"/>
              </a:spcBef>
              <a:spcAft>
                <a:spcPts val="0"/>
              </a:spcAft>
              <a:buSzPts val="1740"/>
              <a:buFont typeface="Arial"/>
              <a:buChar char="►"/>
            </a:pPr>
            <a:r>
              <a:rPr lang="en-US" sz="2000" dirty="0">
                <a:solidFill>
                  <a:srgbClr val="374151"/>
                </a:solidFill>
                <a:highlight>
                  <a:schemeClr val="lt1"/>
                </a:highlight>
                <a:latin typeface="Trebuchet MS" panose="020B0603020202020204" pitchFamily="34" charset="0"/>
                <a:ea typeface="Arial"/>
                <a:cs typeface="Arial"/>
                <a:sym typeface="Arial"/>
              </a:rPr>
              <a:t>As pupils  progress through primary school, they are encouraged to become more independent in their learning. Year 4 students are expected to take greater responsibility for their work, time management, and organizational skills. This prepares them for the increasing independence required as the progress onto Year 5, 6 and secondary school.</a:t>
            </a:r>
            <a:endParaRPr sz="2000" dirty="0">
              <a:solidFill>
                <a:srgbClr val="374151"/>
              </a:solidFill>
              <a:highlight>
                <a:schemeClr val="lt1"/>
              </a:highlight>
              <a:latin typeface="Trebuchet MS" panose="020B0603020202020204" pitchFamily="34" charset="0"/>
              <a:ea typeface="Arial"/>
              <a:cs typeface="Arial"/>
              <a:sym typeface="Arial"/>
            </a:endParaRPr>
          </a:p>
          <a:p>
            <a:pPr marL="342900" lvl="0" indent="-251459" algn="l" rtl="0">
              <a:spcBef>
                <a:spcPts val="1000"/>
              </a:spcBef>
              <a:spcAft>
                <a:spcPts val="0"/>
              </a:spcAft>
              <a:buSzPts val="1440"/>
              <a:buNone/>
            </a:pPr>
            <a:endParaRPr dirty="0"/>
          </a:p>
          <a:p>
            <a:pPr marL="342900" lvl="0" indent="-251459" algn="l" rtl="0">
              <a:spcBef>
                <a:spcPts val="1000"/>
              </a:spcBef>
              <a:spcAft>
                <a:spcPts val="0"/>
              </a:spcAft>
              <a:buSzPts val="1440"/>
              <a:buNone/>
            </a:pPr>
            <a:endParaRPr dirty="0"/>
          </a:p>
          <a:p>
            <a:pPr marL="0" lvl="0" indent="0" algn="l" rtl="0">
              <a:spcBef>
                <a:spcPts val="1000"/>
              </a:spcBef>
              <a:spcAft>
                <a:spcPts val="0"/>
              </a:spcAft>
              <a:buSzPts val="1440"/>
              <a:buNone/>
            </a:pPr>
            <a:endParaRPr dirty="0"/>
          </a:p>
        </p:txBody>
      </p:sp>
      <p:pic>
        <p:nvPicPr>
          <p:cNvPr id="167" name="Google Shape;167;p4" descr="https://woottonprimaryschool.co.uk/wp-content/gallery/year-6-class-page/DSC_0130.JPG"/>
          <p:cNvPicPr preferRelativeResize="0"/>
          <p:nvPr/>
        </p:nvPicPr>
        <p:blipFill rotWithShape="1">
          <a:blip r:embed="rId3">
            <a:alphaModFix/>
          </a:blip>
          <a:srcRect/>
          <a:stretch/>
        </p:blipFill>
        <p:spPr>
          <a:xfrm>
            <a:off x="3836288" y="3429000"/>
            <a:ext cx="4362267" cy="288879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5"/>
          <p:cNvSpPr txBox="1">
            <a:spLocks noGrp="1"/>
          </p:cNvSpPr>
          <p:nvPr>
            <p:ph type="title"/>
          </p:nvPr>
        </p:nvSpPr>
        <p:spPr>
          <a:xfrm>
            <a:off x="566274" y="271272"/>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dirty="0"/>
              <a:t>Reading</a:t>
            </a:r>
            <a:endParaRPr dirty="0"/>
          </a:p>
        </p:txBody>
      </p:sp>
      <p:sp>
        <p:nvSpPr>
          <p:cNvPr id="173" name="Google Shape;173;p5"/>
          <p:cNvSpPr txBox="1">
            <a:spLocks noGrp="1"/>
          </p:cNvSpPr>
          <p:nvPr>
            <p:ph type="body" idx="1"/>
          </p:nvPr>
        </p:nvSpPr>
        <p:spPr>
          <a:xfrm>
            <a:off x="640080" y="1068720"/>
            <a:ext cx="9387661" cy="407433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sz="2000" dirty="0">
                <a:latin typeface="Trebuchet MS" panose="020B0603020202020204" pitchFamily="34" charset="0"/>
              </a:rPr>
              <a:t>We will continue to develop reading enjoyment, stamina and fluency during year 4. </a:t>
            </a:r>
            <a:endParaRPr sz="2000" dirty="0">
              <a:latin typeface="Trebuchet MS" panose="020B0603020202020204" pitchFamily="34" charset="0"/>
            </a:endParaRPr>
          </a:p>
          <a:p>
            <a:pPr marL="342900" lvl="0" indent="-342900" algn="l" rtl="0">
              <a:spcBef>
                <a:spcPts val="1000"/>
              </a:spcBef>
              <a:spcAft>
                <a:spcPts val="0"/>
              </a:spcAft>
              <a:buSzPts val="1440"/>
              <a:buChar char="►"/>
            </a:pPr>
            <a:r>
              <a:rPr lang="en-US" sz="2000" dirty="0">
                <a:latin typeface="Trebuchet MS" panose="020B0603020202020204" pitchFamily="34" charset="0"/>
              </a:rPr>
              <a:t>Within our school, we aim to encourage children to read for pleasure and have worked on our classroom reading areas to promote this. We have taken a </a:t>
            </a:r>
            <a:r>
              <a:rPr lang="en-US" sz="2000" i="1" dirty="0">
                <a:latin typeface="Trebuchet MS" panose="020B0603020202020204" pitchFamily="34" charset="0"/>
              </a:rPr>
              <a:t>quality over quantity </a:t>
            </a:r>
            <a:r>
              <a:rPr lang="en-US" sz="2000" dirty="0">
                <a:latin typeface="Trebuchet MS" panose="020B0603020202020204" pitchFamily="34" charset="0"/>
              </a:rPr>
              <a:t>approach, allowing children to choose their books easily.</a:t>
            </a:r>
            <a:endParaRPr sz="2000" dirty="0">
              <a:latin typeface="Trebuchet MS" panose="020B0603020202020204" pitchFamily="34" charset="0"/>
            </a:endParaRPr>
          </a:p>
          <a:p>
            <a:pPr marL="342900" lvl="0" indent="-342900" algn="l" rtl="0">
              <a:spcBef>
                <a:spcPts val="1000"/>
              </a:spcBef>
              <a:spcAft>
                <a:spcPts val="0"/>
              </a:spcAft>
              <a:buSzPts val="1440"/>
              <a:buChar char="►"/>
            </a:pPr>
            <a:r>
              <a:rPr lang="en-US" sz="2000" dirty="0">
                <a:latin typeface="Trebuchet MS" panose="020B0603020202020204" pitchFamily="34" charset="0"/>
              </a:rPr>
              <a:t>Children can earn reading points                                                                and prizes for their home reading,                                                             and we hear every child read each                                                             week during guided reading. </a:t>
            </a:r>
            <a:endParaRPr dirty="0">
              <a:latin typeface="HfW cursive" panose="00000500000000000000" pitchFamily="2" charset="0"/>
            </a:endParaRPr>
          </a:p>
        </p:txBody>
      </p:sp>
      <p:pic>
        <p:nvPicPr>
          <p:cNvPr id="2" name="Picture 1" descr="Books for Year 4 children aged 8-9 | School Reading List">
            <a:extLst>
              <a:ext uri="{FF2B5EF4-FFF2-40B4-BE49-F238E27FC236}">
                <a16:creationId xmlns:a16="http://schemas.microsoft.com/office/drawing/2014/main" id="{B2FE59BD-59D7-F4BA-229F-CAD48CA88617}"/>
              </a:ext>
            </a:extLst>
          </p:cNvPr>
          <p:cNvPicPr>
            <a:picLocks noChangeAspect="1"/>
          </p:cNvPicPr>
          <p:nvPr/>
        </p:nvPicPr>
        <p:blipFill>
          <a:blip r:embed="rId3"/>
          <a:srcRect t="3705"/>
          <a:stretch>
            <a:fillRect/>
          </a:stretch>
        </p:blipFill>
        <p:spPr>
          <a:xfrm>
            <a:off x="5311489" y="2926080"/>
            <a:ext cx="6549971" cy="354787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6"/>
          <p:cNvSpPr txBox="1">
            <a:spLocks noGrp="1"/>
          </p:cNvSpPr>
          <p:nvPr>
            <p:ph type="title"/>
          </p:nvPr>
        </p:nvSpPr>
        <p:spPr>
          <a:xfrm>
            <a:off x="328199" y="377047"/>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English</a:t>
            </a:r>
            <a:endParaRPr/>
          </a:p>
        </p:txBody>
      </p:sp>
      <p:sp>
        <p:nvSpPr>
          <p:cNvPr id="180" name="Google Shape;180;p6"/>
          <p:cNvSpPr txBox="1">
            <a:spLocks noGrp="1"/>
          </p:cNvSpPr>
          <p:nvPr>
            <p:ph type="body" idx="1"/>
          </p:nvPr>
        </p:nvSpPr>
        <p:spPr>
          <a:xfrm>
            <a:off x="328199" y="1207885"/>
            <a:ext cx="5839844" cy="5001326"/>
          </a:xfrm>
          <a:prstGeom prst="rect">
            <a:avLst/>
          </a:prstGeom>
          <a:noFill/>
          <a:ln>
            <a:noFill/>
          </a:ln>
        </p:spPr>
        <p:txBody>
          <a:bodyPr spcFirstLastPara="1" wrap="square" lIns="91425" tIns="45700" rIns="91425" bIns="45700" anchor="t" anchorCtr="0">
            <a:noAutofit/>
          </a:bodyPr>
          <a:lstStyle/>
          <a:p>
            <a:pPr marL="342900" lvl="0" indent="-353060" algn="l" rtl="0">
              <a:spcBef>
                <a:spcPts val="0"/>
              </a:spcBef>
              <a:spcAft>
                <a:spcPts val="0"/>
              </a:spcAft>
              <a:buSzPts val="1600"/>
              <a:buChar char="►"/>
            </a:pPr>
            <a:r>
              <a:rPr lang="en-US" dirty="0">
                <a:latin typeface="Trebuchet MS" panose="020B0603020202020204" pitchFamily="34" charset="0"/>
                <a:ea typeface="Arial"/>
                <a:cs typeface="Arial"/>
                <a:sym typeface="Arial"/>
              </a:rPr>
              <a:t>In Year 4 </a:t>
            </a:r>
            <a:r>
              <a:rPr lang="en-US" dirty="0">
                <a:solidFill>
                  <a:srgbClr val="374151"/>
                </a:solidFill>
                <a:highlight>
                  <a:srgbClr val="F7F7F8"/>
                </a:highlight>
                <a:latin typeface="Trebuchet MS" panose="020B0603020202020204" pitchFamily="34" charset="0"/>
                <a:ea typeface="Arial"/>
                <a:cs typeface="Arial"/>
                <a:sym typeface="Arial"/>
              </a:rPr>
              <a:t>we will engage in a wide range of language activities, including reading, writing, speaking, and listening. </a:t>
            </a:r>
            <a:endParaRPr dirty="0">
              <a:solidFill>
                <a:srgbClr val="374151"/>
              </a:solidFill>
              <a:highlight>
                <a:srgbClr val="F7F7F8"/>
              </a:highlight>
              <a:latin typeface="Trebuchet MS" panose="020B0603020202020204" pitchFamily="34" charset="0"/>
              <a:ea typeface="Arial"/>
              <a:cs typeface="Arial"/>
              <a:sym typeface="Arial"/>
            </a:endParaRPr>
          </a:p>
          <a:p>
            <a:pPr marL="342900" lvl="0" indent="-353060" algn="l" rtl="0">
              <a:spcBef>
                <a:spcPts val="0"/>
              </a:spcBef>
              <a:spcAft>
                <a:spcPts val="0"/>
              </a:spcAft>
              <a:buSzPts val="1600"/>
              <a:buFont typeface="Arial"/>
              <a:buChar char="►"/>
            </a:pPr>
            <a:r>
              <a:rPr lang="en-US" dirty="0">
                <a:solidFill>
                  <a:srgbClr val="374151"/>
                </a:solidFill>
                <a:highlight>
                  <a:srgbClr val="F7F7F8"/>
                </a:highlight>
                <a:latin typeface="Trebuchet MS" panose="020B0603020202020204" pitchFamily="34" charset="0"/>
                <a:ea typeface="Arial"/>
                <a:cs typeface="Arial"/>
                <a:sym typeface="Arial"/>
              </a:rPr>
              <a:t>We  will continue to build upon the literacy skills acquired in previous years, with a focus on developing a deeper understanding of language and literature. Year 4  will explore a variety of literary genres, analyze texts, and demonstrate their comprehension through discussion and written responses. </a:t>
            </a:r>
            <a:endParaRPr dirty="0">
              <a:solidFill>
                <a:srgbClr val="374151"/>
              </a:solidFill>
              <a:highlight>
                <a:srgbClr val="F7F7F8"/>
              </a:highlight>
              <a:latin typeface="Trebuchet MS" panose="020B0603020202020204" pitchFamily="34" charset="0"/>
              <a:ea typeface="Arial"/>
              <a:cs typeface="Arial"/>
              <a:sym typeface="Arial"/>
            </a:endParaRPr>
          </a:p>
          <a:p>
            <a:pPr marL="342900" lvl="0" indent="-353060" algn="l" rtl="0">
              <a:spcBef>
                <a:spcPts val="0"/>
              </a:spcBef>
              <a:spcAft>
                <a:spcPts val="0"/>
              </a:spcAft>
              <a:buSzPts val="1600"/>
              <a:buFont typeface="Arial"/>
              <a:buChar char="►"/>
            </a:pPr>
            <a:r>
              <a:rPr lang="en-US" dirty="0">
                <a:solidFill>
                  <a:srgbClr val="374151"/>
                </a:solidFill>
                <a:highlight>
                  <a:srgbClr val="F7F7F8"/>
                </a:highlight>
                <a:latin typeface="Trebuchet MS" panose="020B0603020202020204" pitchFamily="34" charset="0"/>
                <a:ea typeface="Arial"/>
                <a:cs typeface="Arial"/>
                <a:sym typeface="Arial"/>
              </a:rPr>
              <a:t>We  will work on improving our writing skills, including narrative, persuasive, and informational writing, while also refining their grammar, punctuation, and vocabulary. </a:t>
            </a:r>
            <a:endParaRPr dirty="0">
              <a:solidFill>
                <a:srgbClr val="374151"/>
              </a:solidFill>
              <a:highlight>
                <a:srgbClr val="F7F7F8"/>
              </a:highlight>
              <a:latin typeface="Trebuchet MS" panose="020B0603020202020204" pitchFamily="34" charset="0"/>
              <a:ea typeface="Arial"/>
              <a:cs typeface="Arial"/>
              <a:sym typeface="Arial"/>
            </a:endParaRPr>
          </a:p>
          <a:p>
            <a:pPr marL="342900" lvl="0" indent="-353060" algn="l" rtl="0">
              <a:spcBef>
                <a:spcPts val="0"/>
              </a:spcBef>
              <a:spcAft>
                <a:spcPts val="0"/>
              </a:spcAft>
              <a:buSzPts val="1600"/>
              <a:buFont typeface="Arial"/>
              <a:buChar char="►"/>
            </a:pPr>
            <a:r>
              <a:rPr lang="en-US" dirty="0">
                <a:solidFill>
                  <a:srgbClr val="374151"/>
                </a:solidFill>
                <a:highlight>
                  <a:srgbClr val="F7F7F8"/>
                </a:highlight>
                <a:latin typeface="Trebuchet MS" panose="020B0603020202020204" pitchFamily="34" charset="0"/>
                <a:ea typeface="Arial"/>
                <a:cs typeface="Arial"/>
                <a:sym typeface="Arial"/>
              </a:rPr>
              <a:t>We will incorporate poetry, drama, and non-fiction texts, fostering a love for reading and a deeper appreciation of language as they progress through the academic year.</a:t>
            </a:r>
            <a:endParaRPr dirty="0">
              <a:latin typeface="Trebuchet MS" panose="020B0603020202020204" pitchFamily="34" charset="0"/>
              <a:ea typeface="Arial"/>
              <a:cs typeface="Arial"/>
              <a:sym typeface="Arial"/>
            </a:endParaRPr>
          </a:p>
        </p:txBody>
      </p:sp>
      <p:pic>
        <p:nvPicPr>
          <p:cNvPr id="181" name="Google Shape;181;p6"/>
          <p:cNvPicPr preferRelativeResize="0"/>
          <p:nvPr/>
        </p:nvPicPr>
        <p:blipFill>
          <a:blip r:embed="rId3">
            <a:alphaModFix/>
          </a:blip>
          <a:stretch>
            <a:fillRect/>
          </a:stretch>
        </p:blipFill>
        <p:spPr>
          <a:xfrm>
            <a:off x="7168225" y="191399"/>
            <a:ext cx="4255049" cy="2921525"/>
          </a:xfrm>
          <a:prstGeom prst="rect">
            <a:avLst/>
          </a:prstGeom>
          <a:noFill/>
          <a:ln>
            <a:noFill/>
          </a:ln>
        </p:spPr>
      </p:pic>
      <p:pic>
        <p:nvPicPr>
          <p:cNvPr id="182" name="Google Shape;182;p6"/>
          <p:cNvPicPr preferRelativeResize="0"/>
          <p:nvPr/>
        </p:nvPicPr>
        <p:blipFill>
          <a:blip r:embed="rId4">
            <a:alphaModFix/>
          </a:blip>
          <a:stretch>
            <a:fillRect/>
          </a:stretch>
        </p:blipFill>
        <p:spPr>
          <a:xfrm>
            <a:off x="6320443" y="3265324"/>
            <a:ext cx="2719100" cy="3440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7"/>
          <p:cNvSpPr txBox="1"/>
          <p:nvPr/>
        </p:nvSpPr>
        <p:spPr>
          <a:xfrm>
            <a:off x="290294" y="475781"/>
            <a:ext cx="6660342"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u="none" strike="noStrike" cap="none" dirty="0">
                <a:solidFill>
                  <a:schemeClr val="dk1"/>
                </a:solidFill>
                <a:latin typeface="Trebuchet MS" panose="020B0603020202020204" pitchFamily="34" charset="0"/>
                <a:ea typeface="Trebuchet MS"/>
                <a:cs typeface="Trebuchet MS"/>
                <a:sym typeface="Trebuchet MS"/>
              </a:rPr>
              <a:t>These are a few of the books we may be using to inspire our writing this year:</a:t>
            </a:r>
            <a:endParaRPr sz="1600" dirty="0">
              <a:latin typeface="Trebuchet MS" panose="020B0603020202020204" pitchFamily="34" charset="0"/>
            </a:endParaRPr>
          </a:p>
        </p:txBody>
      </p:sp>
      <p:pic>
        <p:nvPicPr>
          <p:cNvPr id="190" name="Google Shape;190;p7" descr="Wild World: Amazon.co.uk: Mcallister: 9781847809667: Books"/>
          <p:cNvPicPr preferRelativeResize="0"/>
          <p:nvPr/>
        </p:nvPicPr>
        <p:blipFill rotWithShape="1">
          <a:blip r:embed="rId3">
            <a:alphaModFix/>
          </a:blip>
          <a:srcRect/>
          <a:stretch/>
        </p:blipFill>
        <p:spPr>
          <a:xfrm>
            <a:off x="398417" y="1415416"/>
            <a:ext cx="1838325" cy="2486025"/>
          </a:xfrm>
          <a:prstGeom prst="rect">
            <a:avLst/>
          </a:prstGeom>
          <a:noFill/>
          <a:ln>
            <a:noFill/>
          </a:ln>
        </p:spPr>
      </p:pic>
      <p:pic>
        <p:nvPicPr>
          <p:cNvPr id="191" name="Google Shape;191;p7" descr="The Rhythm of the Rain : Baker-Smith, Grahame, Baker-Smith, Grahame:  Amazon.co.uk: Books"/>
          <p:cNvPicPr preferRelativeResize="0"/>
          <p:nvPr/>
        </p:nvPicPr>
        <p:blipFill rotWithShape="1">
          <a:blip r:embed="rId4">
            <a:alphaModFix/>
          </a:blip>
          <a:srcRect/>
          <a:stretch/>
        </p:blipFill>
        <p:spPr>
          <a:xfrm>
            <a:off x="2767958" y="2658428"/>
            <a:ext cx="1962150" cy="2333625"/>
          </a:xfrm>
          <a:prstGeom prst="rect">
            <a:avLst/>
          </a:prstGeom>
          <a:noFill/>
          <a:ln>
            <a:noFill/>
          </a:ln>
        </p:spPr>
      </p:pic>
      <p:pic>
        <p:nvPicPr>
          <p:cNvPr id="192" name="Google Shape;192;p7" descr="How To Train Your Dragon: Book 1 : Cowell, Cressida: Amazon.co.uk: Books"/>
          <p:cNvPicPr preferRelativeResize="0"/>
          <p:nvPr/>
        </p:nvPicPr>
        <p:blipFill rotWithShape="1">
          <a:blip r:embed="rId5">
            <a:alphaModFix/>
          </a:blip>
          <a:srcRect/>
          <a:stretch/>
        </p:blipFill>
        <p:spPr>
          <a:xfrm>
            <a:off x="5079219" y="1556385"/>
            <a:ext cx="1724025" cy="2647950"/>
          </a:xfrm>
          <a:prstGeom prst="rect">
            <a:avLst/>
          </a:prstGeom>
          <a:noFill/>
          <a:ln>
            <a:noFill/>
          </a:ln>
        </p:spPr>
      </p:pic>
      <p:pic>
        <p:nvPicPr>
          <p:cNvPr id="193" name="Google Shape;193;p7" descr="Friend or Foe: Amazon.co.uk: Morpurgo, Michael: 9781405233378: Books"/>
          <p:cNvPicPr preferRelativeResize="0"/>
          <p:nvPr/>
        </p:nvPicPr>
        <p:blipFill rotWithShape="1">
          <a:blip r:embed="rId6">
            <a:alphaModFix/>
          </a:blip>
          <a:srcRect/>
          <a:stretch/>
        </p:blipFill>
        <p:spPr>
          <a:xfrm>
            <a:off x="9645721" y="1998662"/>
            <a:ext cx="1724025" cy="2647950"/>
          </a:xfrm>
          <a:prstGeom prst="rect">
            <a:avLst/>
          </a:prstGeom>
          <a:noFill/>
          <a:ln>
            <a:noFill/>
          </a:ln>
        </p:spPr>
      </p:pic>
      <p:pic>
        <p:nvPicPr>
          <p:cNvPr id="194" name="Google Shape;194;p7" descr="Podkin One-Ear (The Five Realms #1) by Kieran Larwood | Goodreads"/>
          <p:cNvPicPr preferRelativeResize="0"/>
          <p:nvPr/>
        </p:nvPicPr>
        <p:blipFill rotWithShape="1">
          <a:blip r:embed="rId7">
            <a:alphaModFix/>
          </a:blip>
          <a:srcRect/>
          <a:stretch/>
        </p:blipFill>
        <p:spPr>
          <a:xfrm>
            <a:off x="7290148" y="2525079"/>
            <a:ext cx="1657350" cy="2752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Maths</a:t>
            </a:r>
            <a:endParaRPr/>
          </a:p>
        </p:txBody>
      </p:sp>
      <p:sp>
        <p:nvSpPr>
          <p:cNvPr id="200" name="Google Shape;200;p8"/>
          <p:cNvSpPr txBox="1">
            <a:spLocks noGrp="1"/>
          </p:cNvSpPr>
          <p:nvPr>
            <p:ph type="body" idx="1"/>
          </p:nvPr>
        </p:nvSpPr>
        <p:spPr>
          <a:xfrm>
            <a:off x="677334" y="1395819"/>
            <a:ext cx="8596668" cy="3880773"/>
          </a:xfrm>
          <a:prstGeom prst="rect">
            <a:avLst/>
          </a:prstGeom>
          <a:noFill/>
          <a:ln>
            <a:noFill/>
          </a:ln>
        </p:spPr>
        <p:txBody>
          <a:bodyPr spcFirstLastPara="1" wrap="square" lIns="91425" tIns="45700" rIns="91425" bIns="45700" anchor="t" anchorCtr="0">
            <a:normAutofit/>
          </a:bodyPr>
          <a:lstStyle/>
          <a:p>
            <a:pPr marL="342900" lvl="0" indent="-368300" algn="l" rtl="0">
              <a:lnSpc>
                <a:spcPct val="131579"/>
              </a:lnSpc>
              <a:spcBef>
                <a:spcPts val="1500"/>
              </a:spcBef>
              <a:spcAft>
                <a:spcPts val="0"/>
              </a:spcAft>
              <a:buSzPts val="1840"/>
              <a:buChar char="►"/>
            </a:pPr>
            <a:r>
              <a:rPr lang="en-US" sz="1600" dirty="0">
                <a:solidFill>
                  <a:srgbClr val="0B0C0C"/>
                </a:solidFill>
                <a:highlight>
                  <a:srgbClr val="FFFFFF"/>
                </a:highlight>
                <a:latin typeface="Trebuchet MS" panose="020B0603020202020204" pitchFamily="34" charset="0"/>
                <a:ea typeface="Arial"/>
                <a:cs typeface="Arial"/>
                <a:sym typeface="Arial"/>
              </a:rPr>
              <a:t>The multiplication tables check (MTC) is statutory for all year 4 pupils registered at state-funded maintained schools, special schools or academies (including free schools) in England.</a:t>
            </a:r>
            <a:endParaRPr sz="1600" dirty="0">
              <a:solidFill>
                <a:srgbClr val="0B0C0C"/>
              </a:solidFill>
              <a:highlight>
                <a:srgbClr val="FFFFFF"/>
              </a:highlight>
              <a:latin typeface="Trebuchet MS" panose="020B0603020202020204" pitchFamily="34" charset="0"/>
              <a:ea typeface="Arial"/>
              <a:cs typeface="Arial"/>
              <a:sym typeface="Arial"/>
            </a:endParaRPr>
          </a:p>
          <a:p>
            <a:pPr marL="342900" lvl="0" indent="-368300" algn="l" rtl="0">
              <a:lnSpc>
                <a:spcPct val="131579"/>
              </a:lnSpc>
              <a:spcBef>
                <a:spcPts val="0"/>
              </a:spcBef>
              <a:spcAft>
                <a:spcPts val="0"/>
              </a:spcAft>
              <a:buSzPts val="1840"/>
              <a:buChar char="►"/>
            </a:pPr>
            <a:r>
              <a:rPr lang="en-US" sz="1600" dirty="0">
                <a:solidFill>
                  <a:srgbClr val="0B0C0C"/>
                </a:solidFill>
                <a:highlight>
                  <a:srgbClr val="FFFFFF"/>
                </a:highlight>
                <a:latin typeface="Trebuchet MS" panose="020B0603020202020204" pitchFamily="34" charset="0"/>
                <a:ea typeface="Arial"/>
                <a:cs typeface="Arial"/>
                <a:sym typeface="Arial"/>
              </a:rPr>
              <a:t>The purpose of the MTC is to determine whether pupils can recall their times tables fluently, which is essential for future success in mathematics. It will help schools to identify pupils who have not yet mastered their times tables, so that additional support can be provided.</a:t>
            </a:r>
          </a:p>
          <a:p>
            <a:pPr marL="342900" lvl="0" indent="-368300" algn="l" rtl="0">
              <a:lnSpc>
                <a:spcPct val="131579"/>
              </a:lnSpc>
              <a:spcBef>
                <a:spcPts val="0"/>
              </a:spcBef>
              <a:spcAft>
                <a:spcPts val="0"/>
              </a:spcAft>
              <a:buSzPts val="1840"/>
              <a:buChar char="►"/>
            </a:pPr>
            <a:r>
              <a:rPr lang="en-US" sz="1600" dirty="0">
                <a:solidFill>
                  <a:srgbClr val="0B0C0C"/>
                </a:solidFill>
                <a:highlight>
                  <a:srgbClr val="FFFFFF"/>
                </a:highlight>
                <a:latin typeface="Trebuchet MS" panose="020B0603020202020204" pitchFamily="34" charset="0"/>
                <a:ea typeface="Arial"/>
                <a:cs typeface="Arial"/>
                <a:sym typeface="Arial"/>
              </a:rPr>
              <a:t>Encourage children to practice their times tables using Times Table Rock Stars :) </a:t>
            </a:r>
            <a:endParaRPr sz="1600" dirty="0">
              <a:solidFill>
                <a:srgbClr val="0B0C0C"/>
              </a:solidFill>
              <a:highlight>
                <a:srgbClr val="FFFFFF"/>
              </a:highlight>
              <a:latin typeface="Trebuchet MS" panose="020B0603020202020204" pitchFamily="34" charset="0"/>
              <a:ea typeface="Arial"/>
              <a:cs typeface="Arial"/>
              <a:sym typeface="Arial"/>
            </a:endParaRPr>
          </a:p>
          <a:p>
            <a:pPr marL="342900" lvl="0" indent="0" algn="l" rtl="0">
              <a:spcBef>
                <a:spcPts val="1500"/>
              </a:spcBef>
              <a:spcAft>
                <a:spcPts val="0"/>
              </a:spcAft>
              <a:buNone/>
            </a:pPr>
            <a:endParaRPr dirty="0"/>
          </a:p>
          <a:p>
            <a:pPr marL="342900" lvl="0" indent="0" algn="l" rtl="0">
              <a:spcBef>
                <a:spcPts val="1000"/>
              </a:spcBef>
              <a:spcAft>
                <a:spcPts val="0"/>
              </a:spcAft>
              <a:buNone/>
            </a:pPr>
            <a:endParaRPr dirty="0"/>
          </a:p>
          <a:p>
            <a:pPr marL="342900" lvl="0" indent="-251459" algn="l" rtl="0">
              <a:spcBef>
                <a:spcPts val="1000"/>
              </a:spcBef>
              <a:spcAft>
                <a:spcPts val="0"/>
              </a:spcAft>
              <a:buSzPts val="1440"/>
              <a:buNone/>
            </a:pPr>
            <a:endParaRPr dirty="0"/>
          </a:p>
        </p:txBody>
      </p:sp>
      <p:pic>
        <p:nvPicPr>
          <p:cNvPr id="201" name="Google Shape;201;p8" descr="Time Tables Rock Stars » Elmwood Junior School"/>
          <p:cNvPicPr preferRelativeResize="0"/>
          <p:nvPr/>
        </p:nvPicPr>
        <p:blipFill rotWithShape="1">
          <a:blip r:embed="rId3">
            <a:alphaModFix/>
          </a:blip>
          <a:srcRect/>
          <a:stretch/>
        </p:blipFill>
        <p:spPr>
          <a:xfrm>
            <a:off x="8457765" y="4625084"/>
            <a:ext cx="2210980" cy="160641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pic>
        <p:nvPicPr>
          <p:cNvPr id="202" name="Google Shape;202;p8"/>
          <p:cNvPicPr preferRelativeResize="0"/>
          <p:nvPr/>
        </p:nvPicPr>
        <p:blipFill>
          <a:blip r:embed="rId4">
            <a:alphaModFix/>
          </a:blip>
          <a:stretch>
            <a:fillRect/>
          </a:stretch>
        </p:blipFill>
        <p:spPr>
          <a:xfrm>
            <a:off x="1142782" y="4450915"/>
            <a:ext cx="2613198" cy="195475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9" descr="Learning to be the best we can...: Maths: Concrete, Pictorial and  Abstract...?"/>
          <p:cNvPicPr preferRelativeResize="0"/>
          <p:nvPr/>
        </p:nvPicPr>
        <p:blipFill rotWithShape="1">
          <a:blip r:embed="rId3">
            <a:alphaModFix/>
          </a:blip>
          <a:srcRect/>
          <a:stretch/>
        </p:blipFill>
        <p:spPr>
          <a:xfrm>
            <a:off x="0" y="0"/>
            <a:ext cx="9927316" cy="6858000"/>
          </a:xfrm>
          <a:prstGeom prst="rect">
            <a:avLst/>
          </a:prstGeom>
          <a:noFill/>
          <a:ln>
            <a:noFill/>
          </a:ln>
        </p:spPr>
      </p:pic>
      <p:sp>
        <p:nvSpPr>
          <p:cNvPr id="208" name="Google Shape;208;p9"/>
          <p:cNvSpPr txBox="1"/>
          <p:nvPr/>
        </p:nvSpPr>
        <p:spPr>
          <a:xfrm>
            <a:off x="9793316" y="335865"/>
            <a:ext cx="2144683" cy="563227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HfW cursive" panose="00000500000000000000" pitchFamily="2" charset="0"/>
              <a:ea typeface="Trebuchet MS"/>
              <a:cs typeface="Trebuchet MS"/>
              <a:sym typeface="Trebuchet MS"/>
            </a:endParaRPr>
          </a:p>
          <a:p>
            <a:pPr marL="0" marR="0" lvl="0" indent="0" algn="l" rtl="0">
              <a:spcBef>
                <a:spcPts val="0"/>
              </a:spcBef>
              <a:spcAft>
                <a:spcPts val="0"/>
              </a:spcAft>
              <a:buNone/>
            </a:pPr>
            <a:endParaRPr sz="1800" dirty="0">
              <a:solidFill>
                <a:schemeClr val="dk1"/>
              </a:solidFill>
              <a:latin typeface="Trebuchet MS" panose="020B0603020202020204" pitchFamily="34" charset="0"/>
              <a:ea typeface="Trebuchet MS"/>
              <a:cs typeface="Trebuchet MS"/>
              <a:sym typeface="Trebuchet MS"/>
            </a:endParaRPr>
          </a:p>
          <a:p>
            <a:pPr marL="0" marR="0" lvl="0" indent="0" algn="ctr" rtl="0">
              <a:spcBef>
                <a:spcPts val="0"/>
              </a:spcBef>
              <a:spcAft>
                <a:spcPts val="0"/>
              </a:spcAft>
              <a:buNone/>
            </a:pPr>
            <a:r>
              <a:rPr lang="en-US" sz="1800" dirty="0">
                <a:solidFill>
                  <a:schemeClr val="dk1"/>
                </a:solidFill>
                <a:latin typeface="Trebuchet MS" panose="020B0603020202020204" pitchFamily="34" charset="0"/>
                <a:ea typeface="Trebuchet MS"/>
                <a:cs typeface="Trebuchet MS"/>
                <a:sym typeface="Trebuchet MS"/>
              </a:rPr>
              <a:t>We will continue to use a wide range of practical resources to support our work in </a:t>
            </a:r>
            <a:r>
              <a:rPr lang="en-US" sz="1800" dirty="0" err="1">
                <a:solidFill>
                  <a:schemeClr val="dk1"/>
                </a:solidFill>
                <a:latin typeface="Trebuchet MS" panose="020B0603020202020204" pitchFamily="34" charset="0"/>
                <a:ea typeface="Trebuchet MS"/>
                <a:cs typeface="Trebuchet MS"/>
                <a:sym typeface="Trebuchet MS"/>
              </a:rPr>
              <a:t>Maths</a:t>
            </a:r>
            <a:r>
              <a:rPr lang="en-US" sz="1800" dirty="0">
                <a:solidFill>
                  <a:schemeClr val="dk1"/>
                </a:solidFill>
                <a:latin typeface="Trebuchet MS" panose="020B0603020202020204" pitchFamily="34" charset="0"/>
                <a:ea typeface="Trebuchet MS"/>
                <a:cs typeface="Trebuchet MS"/>
                <a:sym typeface="Trebuchet MS"/>
              </a:rPr>
              <a:t> throughout the year.</a:t>
            </a:r>
            <a:endParaRPr dirty="0">
              <a:latin typeface="Trebuchet MS" panose="020B0603020202020204" pitchFamily="34" charset="0"/>
            </a:endParaRPr>
          </a:p>
          <a:p>
            <a:pPr marL="0" marR="0" lvl="0" indent="0" algn="ctr" rtl="0">
              <a:spcBef>
                <a:spcPts val="0"/>
              </a:spcBef>
              <a:spcAft>
                <a:spcPts val="0"/>
              </a:spcAft>
              <a:buNone/>
            </a:pPr>
            <a:endParaRPr sz="1800" dirty="0">
              <a:solidFill>
                <a:schemeClr val="dk1"/>
              </a:solidFill>
              <a:latin typeface="Trebuchet MS" panose="020B0603020202020204" pitchFamily="34" charset="0"/>
              <a:ea typeface="Trebuchet MS"/>
              <a:cs typeface="Trebuchet MS"/>
              <a:sym typeface="Trebuchet MS"/>
            </a:endParaRPr>
          </a:p>
          <a:p>
            <a:pPr marL="0" marR="0" lvl="0" indent="0" algn="ctr" rtl="0">
              <a:spcBef>
                <a:spcPts val="0"/>
              </a:spcBef>
              <a:spcAft>
                <a:spcPts val="0"/>
              </a:spcAft>
              <a:buNone/>
            </a:pPr>
            <a:r>
              <a:rPr lang="en-US" sz="1800" dirty="0">
                <a:solidFill>
                  <a:schemeClr val="dk1"/>
                </a:solidFill>
                <a:latin typeface="Trebuchet MS" panose="020B0603020202020204" pitchFamily="34" charset="0"/>
                <a:ea typeface="Trebuchet MS"/>
                <a:cs typeface="Trebuchet MS"/>
                <a:sym typeface="Trebuchet MS"/>
              </a:rPr>
              <a:t>This helps children to create a strong visual image of what the </a:t>
            </a:r>
            <a:r>
              <a:rPr lang="en-US" sz="1800" dirty="0" err="1">
                <a:solidFill>
                  <a:schemeClr val="dk1"/>
                </a:solidFill>
                <a:latin typeface="Trebuchet MS" panose="020B0603020202020204" pitchFamily="34" charset="0"/>
                <a:ea typeface="Trebuchet MS"/>
                <a:cs typeface="Trebuchet MS"/>
                <a:sym typeface="Trebuchet MS"/>
              </a:rPr>
              <a:t>Maths</a:t>
            </a:r>
            <a:r>
              <a:rPr lang="en-US" sz="1800" dirty="0">
                <a:solidFill>
                  <a:schemeClr val="dk1"/>
                </a:solidFill>
                <a:latin typeface="Trebuchet MS" panose="020B0603020202020204" pitchFamily="34" charset="0"/>
                <a:ea typeface="Trebuchet MS"/>
                <a:cs typeface="Trebuchet MS"/>
                <a:sym typeface="Trebuchet MS"/>
              </a:rPr>
              <a:t> they are doing represents.</a:t>
            </a:r>
            <a:endParaRPr dirty="0">
              <a:latin typeface="Trebuchet MS" panose="020B0603020202020204" pitchFamily="34" charset="0"/>
            </a:endParaRPr>
          </a:p>
          <a:p>
            <a:pPr marL="0" marR="0" lvl="0" indent="0" algn="l" rtl="0">
              <a:spcBef>
                <a:spcPts val="0"/>
              </a:spcBef>
              <a:spcAft>
                <a:spcPts val="0"/>
              </a:spcAft>
              <a:buNone/>
            </a:pPr>
            <a:endParaRPr sz="1800" dirty="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1800" dirty="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1800" dirty="0">
              <a:solidFill>
                <a:schemeClr val="dk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51A9A9D4B02C4AAC3C0C0ADAF64CB8" ma:contentTypeVersion="13" ma:contentTypeDescription="Create a new document." ma:contentTypeScope="" ma:versionID="ea75b95cf14013c9d5161d5be411a534">
  <xsd:schema xmlns:xsd="http://www.w3.org/2001/XMLSchema" xmlns:xs="http://www.w3.org/2001/XMLSchema" xmlns:p="http://schemas.microsoft.com/office/2006/metadata/properties" xmlns:ns2="d54f1ce0-e629-4297-869d-d8ecb3c0f373" xmlns:ns3="7cff7cea-1777-457d-a4e6-b5d41d10d8b1" targetNamespace="http://schemas.microsoft.com/office/2006/metadata/properties" ma:root="true" ma:fieldsID="9fae52c0ccf533075656ffdbc915f521" ns2:_="" ns3:_="">
    <xsd:import namespace="d54f1ce0-e629-4297-869d-d8ecb3c0f373"/>
    <xsd:import namespace="7cff7cea-1777-457d-a4e6-b5d41d10d8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f1ce0-e629-4297-869d-d8ecb3c0f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0de4ddd-ff13-4ef6-9032-2215fe1f83d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f7cea-1777-457d-a4e6-b5d41d10d8b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6ae4a9c-1a29-4057-b220-ae478c5d92df}" ma:internalName="TaxCatchAll" ma:showField="CatchAllData" ma:web="7cff7cea-1777-457d-a4e6-b5d41d10d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54f1ce0-e629-4297-869d-d8ecb3c0f373">
      <Terms xmlns="http://schemas.microsoft.com/office/infopath/2007/PartnerControls"/>
    </lcf76f155ced4ddcb4097134ff3c332f>
    <TaxCatchAll xmlns="7cff7cea-1777-457d-a4e6-b5d41d10d8b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AC76B1-EA46-459C-958C-BAB9956BFF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4f1ce0-e629-4297-869d-d8ecb3c0f373"/>
    <ds:schemaRef ds:uri="7cff7cea-1777-457d-a4e6-b5d41d10d8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38BD7F-73F9-43CA-98ED-87D4CAA52F30}">
  <ds:schemaRefs>
    <ds:schemaRef ds:uri="http://schemas.microsoft.com/office/2006/documentManagement/types"/>
    <ds:schemaRef ds:uri="http://schemas.openxmlformats.org/package/2006/metadata/core-properties"/>
    <ds:schemaRef ds:uri="7cff7cea-1777-457d-a4e6-b5d41d10d8b1"/>
    <ds:schemaRef ds:uri="http://purl.org/dc/elements/1.1/"/>
    <ds:schemaRef ds:uri="http://schemas.microsoft.com/office/infopath/2007/PartnerControls"/>
    <ds:schemaRef ds:uri="http://purl.org/dc/terms/"/>
    <ds:schemaRef ds:uri="d54f1ce0-e629-4297-869d-d8ecb3c0f373"/>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1C9700A1-1BBB-4A4D-87E0-55027276E8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228</TotalTime>
  <Words>1281</Words>
  <Application>Microsoft Office PowerPoint</Application>
  <PresentationFormat>Widescreen</PresentationFormat>
  <Paragraphs>96</Paragraphs>
  <Slides>15</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HfW cursive</vt:lpstr>
      <vt:lpstr>Noto Sans Symbols</vt:lpstr>
      <vt:lpstr>Trebuchet MS</vt:lpstr>
      <vt:lpstr>Wingdings</vt:lpstr>
      <vt:lpstr>Facet</vt:lpstr>
      <vt:lpstr>Welcome to Year 4     Messi Class</vt:lpstr>
      <vt:lpstr>Who’s Who?</vt:lpstr>
      <vt:lpstr>Key times</vt:lpstr>
      <vt:lpstr>Developing independent learning skills</vt:lpstr>
      <vt:lpstr>Reading</vt:lpstr>
      <vt:lpstr>English</vt:lpstr>
      <vt:lpstr>PowerPoint Presentation</vt:lpstr>
      <vt:lpstr>Maths</vt:lpstr>
      <vt:lpstr>PowerPoint Presentation</vt:lpstr>
      <vt:lpstr>Wider curriculum</vt:lpstr>
      <vt:lpstr>Homework</vt:lpstr>
      <vt:lpstr>Fidget Tools</vt:lpstr>
      <vt:lpstr>Assessment</vt:lpstr>
      <vt:lpstr>Communication</vt:lpstr>
      <vt:lpstr>We are looking forward  to a great year in  Messi Class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4  Larwood Class</dc:title>
  <dc:creator>Staff</dc:creator>
  <cp:lastModifiedBy>Jane Wilford</cp:lastModifiedBy>
  <cp:revision>25</cp:revision>
  <dcterms:created xsi:type="dcterms:W3CDTF">2022-06-29T10:01:20Z</dcterms:created>
  <dcterms:modified xsi:type="dcterms:W3CDTF">2026-07-02T13:55:13Z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0x010100EA51A9A9D4B02C4AAC3C0C0ADAF64CB8</vt:lpwstr>
  </property>
  <property fmtid="{D5CDD505-2E9C-101B-9397-08002B2CF9AE}" pid="3" name="Order">
    <vt:r8>316200</vt:r8>
  </property>
  <property fmtid="{D5CDD505-2E9C-101B-9397-08002B2CF9AE}" pid="4" name="MediaServiceImageTags">
    <vt:lpwstr/>
  </property>
</Properties>
</file>