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4"/>
  </p:sldMasterIdLst>
  <p:sldIdLst>
    <p:sldId id="256" r:id="rId5"/>
    <p:sldId id="271" r:id="rId6"/>
    <p:sldId id="257" r:id="rId7"/>
    <p:sldId id="266" r:id="rId8"/>
    <p:sldId id="268" r:id="rId9"/>
    <p:sldId id="272" r:id="rId10"/>
    <p:sldId id="267" r:id="rId11"/>
    <p:sldId id="269" r:id="rId12"/>
    <p:sldId id="273" r:id="rId13"/>
    <p:sldId id="270" r:id="rId14"/>
    <p:sldId id="260" r:id="rId15"/>
    <p:sldId id="277" r:id="rId16"/>
    <p:sldId id="262" r:id="rId17"/>
    <p:sldId id="274"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102"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Paterson" userId="3bef023c-7678-48ba-b0f4-ba94abe73d63" providerId="ADAL" clId="{8AC3C2EC-A921-4606-ADCC-B01612FDE65A}"/>
    <pc:docChg chg="custSel modSld">
      <pc:chgData name="Emily Paterson" userId="3bef023c-7678-48ba-b0f4-ba94abe73d63" providerId="ADAL" clId="{8AC3C2EC-A921-4606-ADCC-B01612FDE65A}" dt="2026-06-24T09:18:13.017" v="186" actId="20577"/>
      <pc:docMkLst>
        <pc:docMk/>
      </pc:docMkLst>
      <pc:sldChg chg="delSp modSp mod">
        <pc:chgData name="Emily Paterson" userId="3bef023c-7678-48ba-b0f4-ba94abe73d63" providerId="ADAL" clId="{8AC3C2EC-A921-4606-ADCC-B01612FDE65A}" dt="2026-06-24T09:14:55.392" v="68" actId="478"/>
        <pc:sldMkLst>
          <pc:docMk/>
          <pc:sldMk cId="3146077850" sldId="256"/>
        </pc:sldMkLst>
        <pc:spChg chg="mod">
          <ac:chgData name="Emily Paterson" userId="3bef023c-7678-48ba-b0f4-ba94abe73d63" providerId="ADAL" clId="{8AC3C2EC-A921-4606-ADCC-B01612FDE65A}" dt="2026-06-24T09:14:41.817" v="28" actId="20577"/>
          <ac:spMkLst>
            <pc:docMk/>
            <pc:sldMk cId="3146077850" sldId="256"/>
            <ac:spMk id="2" creationId="{00000000-0000-0000-0000-000000000000}"/>
          </ac:spMkLst>
        </pc:spChg>
        <pc:spChg chg="mod">
          <ac:chgData name="Emily Paterson" userId="3bef023c-7678-48ba-b0f4-ba94abe73d63" providerId="ADAL" clId="{8AC3C2EC-A921-4606-ADCC-B01612FDE65A}" dt="2026-06-24T09:14:53.138" v="66" actId="5793"/>
          <ac:spMkLst>
            <pc:docMk/>
            <pc:sldMk cId="3146077850" sldId="256"/>
            <ac:spMk id="3" creationId="{00000000-0000-0000-0000-000000000000}"/>
          </ac:spMkLst>
        </pc:spChg>
        <pc:picChg chg="del">
          <ac:chgData name="Emily Paterson" userId="3bef023c-7678-48ba-b0f4-ba94abe73d63" providerId="ADAL" clId="{8AC3C2EC-A921-4606-ADCC-B01612FDE65A}" dt="2026-06-24T09:14:54.818" v="67" actId="478"/>
          <ac:picMkLst>
            <pc:docMk/>
            <pc:sldMk cId="3146077850" sldId="256"/>
            <ac:picMk id="11" creationId="{6391955A-B7A0-4817-ABEA-1DF99993C9F9}"/>
          </ac:picMkLst>
        </pc:picChg>
        <pc:picChg chg="del">
          <ac:chgData name="Emily Paterson" userId="3bef023c-7678-48ba-b0f4-ba94abe73d63" providerId="ADAL" clId="{8AC3C2EC-A921-4606-ADCC-B01612FDE65A}" dt="2026-06-24T09:14:55.392" v="68" actId="478"/>
          <ac:picMkLst>
            <pc:docMk/>
            <pc:sldMk cId="3146077850" sldId="256"/>
            <ac:picMk id="3074" creationId="{6465F4CF-4477-4413-AA7F-F618F9A47E3F}"/>
          </ac:picMkLst>
        </pc:picChg>
      </pc:sldChg>
      <pc:sldChg chg="modSp mod">
        <pc:chgData name="Emily Paterson" userId="3bef023c-7678-48ba-b0f4-ba94abe73d63" providerId="ADAL" clId="{8AC3C2EC-A921-4606-ADCC-B01612FDE65A}" dt="2026-06-24T09:16:52.062" v="172" actId="20577"/>
        <pc:sldMkLst>
          <pc:docMk/>
          <pc:sldMk cId="3970383833" sldId="257"/>
        </pc:sldMkLst>
        <pc:spChg chg="mod">
          <ac:chgData name="Emily Paterson" userId="3bef023c-7678-48ba-b0f4-ba94abe73d63" providerId="ADAL" clId="{8AC3C2EC-A921-4606-ADCC-B01612FDE65A}" dt="2026-06-24T09:16:52.062" v="172" actId="20577"/>
          <ac:spMkLst>
            <pc:docMk/>
            <pc:sldMk cId="3970383833" sldId="257"/>
            <ac:spMk id="3" creationId="{00000000-0000-0000-0000-000000000000}"/>
          </ac:spMkLst>
        </pc:spChg>
      </pc:sldChg>
      <pc:sldChg chg="modSp mod">
        <pc:chgData name="Emily Paterson" userId="3bef023c-7678-48ba-b0f4-ba94abe73d63" providerId="ADAL" clId="{8AC3C2EC-A921-4606-ADCC-B01612FDE65A}" dt="2026-06-24T09:17:04.669" v="173" actId="33524"/>
        <pc:sldMkLst>
          <pc:docMk/>
          <pc:sldMk cId="2409205690" sldId="266"/>
        </pc:sldMkLst>
        <pc:spChg chg="mod">
          <ac:chgData name="Emily Paterson" userId="3bef023c-7678-48ba-b0f4-ba94abe73d63" providerId="ADAL" clId="{8AC3C2EC-A921-4606-ADCC-B01612FDE65A}" dt="2026-06-24T09:17:04.669" v="173" actId="33524"/>
          <ac:spMkLst>
            <pc:docMk/>
            <pc:sldMk cId="2409205690" sldId="266"/>
            <ac:spMk id="3" creationId="{00000000-0000-0000-0000-000000000000}"/>
          </ac:spMkLst>
        </pc:spChg>
      </pc:sldChg>
      <pc:sldChg chg="addSp delSp modSp mod">
        <pc:chgData name="Emily Paterson" userId="3bef023c-7678-48ba-b0f4-ba94abe73d63" providerId="ADAL" clId="{8AC3C2EC-A921-4606-ADCC-B01612FDE65A}" dt="2026-06-09T09:08:16.115" v="19" actId="14100"/>
        <pc:sldMkLst>
          <pc:docMk/>
          <pc:sldMk cId="1099631709" sldId="271"/>
        </pc:sldMkLst>
        <pc:spChg chg="add del mod">
          <ac:chgData name="Emily Paterson" userId="3bef023c-7678-48ba-b0f4-ba94abe73d63" providerId="ADAL" clId="{8AC3C2EC-A921-4606-ADCC-B01612FDE65A}" dt="2026-06-09T09:08:09.385" v="15" actId="20577"/>
          <ac:spMkLst>
            <pc:docMk/>
            <pc:sldMk cId="1099631709" sldId="271"/>
            <ac:spMk id="3" creationId="{00000000-0000-0000-0000-000000000000}"/>
          </ac:spMkLst>
        </pc:spChg>
        <pc:picChg chg="mod">
          <ac:chgData name="Emily Paterson" userId="3bef023c-7678-48ba-b0f4-ba94abe73d63" providerId="ADAL" clId="{8AC3C2EC-A921-4606-ADCC-B01612FDE65A}" dt="2026-06-09T09:08:16.115" v="19" actId="14100"/>
          <ac:picMkLst>
            <pc:docMk/>
            <pc:sldMk cId="1099631709" sldId="271"/>
            <ac:picMk id="4" creationId="{D77D240A-C9CB-48A6-AAAE-72F287286B74}"/>
          </ac:picMkLst>
        </pc:picChg>
        <pc:picChg chg="add mod">
          <ac:chgData name="Emily Paterson" userId="3bef023c-7678-48ba-b0f4-ba94abe73d63" providerId="ADAL" clId="{8AC3C2EC-A921-4606-ADCC-B01612FDE65A}" dt="2026-06-09T09:06:32.423" v="2"/>
          <ac:picMkLst>
            <pc:docMk/>
            <pc:sldMk cId="1099631709" sldId="271"/>
            <ac:picMk id="6" creationId="{00000000-0000-0000-0000-000000000000}"/>
          </ac:picMkLst>
        </pc:picChg>
      </pc:sldChg>
      <pc:sldChg chg="modSp mod">
        <pc:chgData name="Emily Paterson" userId="3bef023c-7678-48ba-b0f4-ba94abe73d63" providerId="ADAL" clId="{8AC3C2EC-A921-4606-ADCC-B01612FDE65A}" dt="2026-06-24T09:18:02.247" v="182" actId="1076"/>
        <pc:sldMkLst>
          <pc:docMk/>
          <pc:sldMk cId="1771509218" sldId="274"/>
        </pc:sldMkLst>
        <pc:spChg chg="mod">
          <ac:chgData name="Emily Paterson" userId="3bef023c-7678-48ba-b0f4-ba94abe73d63" providerId="ADAL" clId="{8AC3C2EC-A921-4606-ADCC-B01612FDE65A}" dt="2026-06-24T09:18:00.225" v="181" actId="20577"/>
          <ac:spMkLst>
            <pc:docMk/>
            <pc:sldMk cId="1771509218" sldId="274"/>
            <ac:spMk id="3" creationId="{00000000-0000-0000-0000-000000000000}"/>
          </ac:spMkLst>
        </pc:spChg>
        <pc:picChg chg="mod">
          <ac:chgData name="Emily Paterson" userId="3bef023c-7678-48ba-b0f4-ba94abe73d63" providerId="ADAL" clId="{8AC3C2EC-A921-4606-ADCC-B01612FDE65A}" dt="2026-06-24T09:18:02.247" v="182" actId="1076"/>
          <ac:picMkLst>
            <pc:docMk/>
            <pc:sldMk cId="1771509218" sldId="274"/>
            <ac:picMk id="2050" creationId="{00000000-0000-0000-0000-000000000000}"/>
          </ac:picMkLst>
        </pc:picChg>
      </pc:sldChg>
      <pc:sldChg chg="delSp modSp mod">
        <pc:chgData name="Emily Paterson" userId="3bef023c-7678-48ba-b0f4-ba94abe73d63" providerId="ADAL" clId="{8AC3C2EC-A921-4606-ADCC-B01612FDE65A}" dt="2026-06-24T09:18:13.017" v="186" actId="20577"/>
        <pc:sldMkLst>
          <pc:docMk/>
          <pc:sldMk cId="3237597136" sldId="275"/>
        </pc:sldMkLst>
        <pc:spChg chg="mod">
          <ac:chgData name="Emily Paterson" userId="3bef023c-7678-48ba-b0f4-ba94abe73d63" providerId="ADAL" clId="{8AC3C2EC-A921-4606-ADCC-B01612FDE65A}" dt="2026-06-24T09:18:13.017" v="186" actId="20577"/>
          <ac:spMkLst>
            <pc:docMk/>
            <pc:sldMk cId="3237597136" sldId="275"/>
            <ac:spMk id="2" creationId="{00000000-0000-0000-0000-000000000000}"/>
          </ac:spMkLst>
        </pc:spChg>
        <pc:picChg chg="del">
          <ac:chgData name="Emily Paterson" userId="3bef023c-7678-48ba-b0f4-ba94abe73d63" providerId="ADAL" clId="{8AC3C2EC-A921-4606-ADCC-B01612FDE65A}" dt="2026-06-24T09:18:07.987" v="183" actId="478"/>
          <ac:picMkLst>
            <pc:docMk/>
            <pc:sldMk cId="3237597136" sldId="275"/>
            <ac:picMk id="6" creationId="{002001E1-789A-4126-BA27-4265E54161D2}"/>
          </ac:picMkLst>
        </pc:picChg>
      </pc:sldChg>
    </pc:docChg>
  </pc:docChgLst>
  <pc:docChgLst>
    <pc:chgData name="Catherine Pye" userId="25c5f741-7015-4e01-b208-933bc773a6a3" providerId="ADAL" clId="{0CD0C4C7-917A-472A-A7D4-D2F72AF873DF}"/>
    <pc:docChg chg="custSel modSld">
      <pc:chgData name="Catherine Pye" userId="25c5f741-7015-4e01-b208-933bc773a6a3" providerId="ADAL" clId="{0CD0C4C7-917A-472A-A7D4-D2F72AF873DF}" dt="2026-07-02T11:09:58.508" v="57" actId="1076"/>
      <pc:docMkLst>
        <pc:docMk/>
      </pc:docMkLst>
      <pc:sldChg chg="addSp modSp">
        <pc:chgData name="Catherine Pye" userId="25c5f741-7015-4e01-b208-933bc773a6a3" providerId="ADAL" clId="{0CD0C4C7-917A-472A-A7D4-D2F72AF873DF}" dt="2026-07-02T11:09:58.508" v="57" actId="1076"/>
        <pc:sldMkLst>
          <pc:docMk/>
          <pc:sldMk cId="3146077850" sldId="256"/>
        </pc:sldMkLst>
        <pc:spChg chg="mod">
          <ac:chgData name="Catherine Pye" userId="25c5f741-7015-4e01-b208-933bc773a6a3" providerId="ADAL" clId="{0CD0C4C7-917A-472A-A7D4-D2F72AF873DF}" dt="2026-07-02T11:04:53.046" v="6" actId="20577"/>
          <ac:spMkLst>
            <pc:docMk/>
            <pc:sldMk cId="3146077850" sldId="256"/>
            <ac:spMk id="2" creationId="{00000000-0000-0000-0000-000000000000}"/>
          </ac:spMkLst>
        </pc:spChg>
        <pc:spChg chg="mod">
          <ac:chgData name="Catherine Pye" userId="25c5f741-7015-4e01-b208-933bc773a6a3" providerId="ADAL" clId="{0CD0C4C7-917A-472A-A7D4-D2F72AF873DF}" dt="2026-07-02T11:05:23.168" v="27" actId="27636"/>
          <ac:spMkLst>
            <pc:docMk/>
            <pc:sldMk cId="3146077850" sldId="256"/>
            <ac:spMk id="3" creationId="{00000000-0000-0000-0000-000000000000}"/>
          </ac:spMkLst>
        </pc:spChg>
        <pc:picChg chg="add mod">
          <ac:chgData name="Catherine Pye" userId="25c5f741-7015-4e01-b208-933bc773a6a3" providerId="ADAL" clId="{0CD0C4C7-917A-472A-A7D4-D2F72AF873DF}" dt="2026-07-02T11:08:46.234" v="52" actId="1076"/>
          <ac:picMkLst>
            <pc:docMk/>
            <pc:sldMk cId="3146077850" sldId="256"/>
            <ac:picMk id="4" creationId="{4C066C6D-2564-48F3-9DCC-3EC6E993A8B7}"/>
          </ac:picMkLst>
        </pc:picChg>
        <pc:picChg chg="add mod">
          <ac:chgData name="Catherine Pye" userId="25c5f741-7015-4e01-b208-933bc773a6a3" providerId="ADAL" clId="{0CD0C4C7-917A-472A-A7D4-D2F72AF873DF}" dt="2026-07-02T11:05:34.048" v="30" actId="14100"/>
          <ac:picMkLst>
            <pc:docMk/>
            <pc:sldMk cId="3146077850" sldId="256"/>
            <ac:picMk id="1026" creationId="{9BFF6E1C-3312-424D-A4EA-3F26F650A8D0}"/>
          </ac:picMkLst>
        </pc:picChg>
        <pc:picChg chg="add mod">
          <ac:chgData name="Catherine Pye" userId="25c5f741-7015-4e01-b208-933bc773a6a3" providerId="ADAL" clId="{0CD0C4C7-917A-472A-A7D4-D2F72AF873DF}" dt="2026-07-02T11:09:58.508" v="57" actId="1076"/>
          <ac:picMkLst>
            <pc:docMk/>
            <pc:sldMk cId="3146077850" sldId="256"/>
            <ac:picMk id="1028" creationId="{BCDE23B0-9F1E-4851-8DB6-B1DFEC253F3A}"/>
          </ac:picMkLst>
        </pc:picChg>
      </pc:sldChg>
      <pc:sldChg chg="modSp">
        <pc:chgData name="Catherine Pye" userId="25c5f741-7015-4e01-b208-933bc773a6a3" providerId="ADAL" clId="{0CD0C4C7-917A-472A-A7D4-D2F72AF873DF}" dt="2026-07-02T11:06:39.048" v="49" actId="1076"/>
        <pc:sldMkLst>
          <pc:docMk/>
          <pc:sldMk cId="1099631709" sldId="271"/>
        </pc:sldMkLst>
        <pc:picChg chg="mod">
          <ac:chgData name="Catherine Pye" userId="25c5f741-7015-4e01-b208-933bc773a6a3" providerId="ADAL" clId="{0CD0C4C7-917A-472A-A7D4-D2F72AF873DF}" dt="2026-07-02T11:06:39.048" v="49" actId="1076"/>
          <ac:picMkLst>
            <pc:docMk/>
            <pc:sldMk cId="1099631709" sldId="271"/>
            <ac:picMk id="6" creationId="{00000000-0000-0000-0000-000000000000}"/>
          </ac:picMkLst>
        </pc:picChg>
      </pc:sldChg>
      <pc:sldChg chg="addSp modSp">
        <pc:chgData name="Catherine Pye" userId="25c5f741-7015-4e01-b208-933bc773a6a3" providerId="ADAL" clId="{0CD0C4C7-917A-472A-A7D4-D2F72AF873DF}" dt="2026-07-02T11:06:28.714" v="47" actId="1076"/>
        <pc:sldMkLst>
          <pc:docMk/>
          <pc:sldMk cId="3237597136" sldId="275"/>
        </pc:sldMkLst>
        <pc:spChg chg="mod">
          <ac:chgData name="Catherine Pye" userId="25c5f741-7015-4e01-b208-933bc773a6a3" providerId="ADAL" clId="{0CD0C4C7-917A-472A-A7D4-D2F72AF873DF}" dt="2026-07-02T11:06:22.215" v="43" actId="20577"/>
          <ac:spMkLst>
            <pc:docMk/>
            <pc:sldMk cId="3237597136" sldId="275"/>
            <ac:spMk id="2" creationId="{00000000-0000-0000-0000-000000000000}"/>
          </ac:spMkLst>
        </pc:spChg>
        <pc:picChg chg="add mod">
          <ac:chgData name="Catherine Pye" userId="25c5f741-7015-4e01-b208-933bc773a6a3" providerId="ADAL" clId="{0CD0C4C7-917A-472A-A7D4-D2F72AF873DF}" dt="2026-07-02T11:06:28.714" v="47" actId="1076"/>
          <ac:picMkLst>
            <pc:docMk/>
            <pc:sldMk cId="3237597136" sldId="275"/>
            <ac:picMk id="2050" creationId="{5EA06701-44BC-4038-AFBF-B6E5943D430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62020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809729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1383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837425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0003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692020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138360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0737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670176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109632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3A6EC9-9FC7-48B7-AF77-4BED03FEA232}"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059444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3A6EC9-9FC7-48B7-AF77-4BED03FEA232}"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72072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3A6EC9-9FC7-48B7-AF77-4BED03FEA232}"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34714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A6EC9-9FC7-48B7-AF77-4BED03FEA232}"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28748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44109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9298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3A6EC9-9FC7-48B7-AF77-4BED03FEA232}" type="datetimeFigureOut">
              <a:rPr lang="en-GB" smtClean="0"/>
              <a:t>02/07/2026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1BA6E2-BD08-466B-A541-147986722F62}" type="slidenum">
              <a:rPr lang="en-GB" smtClean="0"/>
              <a:t>‹#›</a:t>
            </a:fld>
            <a:endParaRPr lang="en-GB"/>
          </a:p>
        </p:txBody>
      </p:sp>
    </p:spTree>
    <p:extLst>
      <p:ext uri="{BB962C8B-B14F-4D97-AF65-F5344CB8AC3E}">
        <p14:creationId xmlns:p14="http://schemas.microsoft.com/office/powerpoint/2010/main" val="361386508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4342" y="141353"/>
            <a:ext cx="7889966" cy="1856274"/>
          </a:xfrm>
        </p:spPr>
        <p:txBody>
          <a:bodyPr/>
          <a:lstStyle/>
          <a:p>
            <a:pPr algn="ctr"/>
            <a:r>
              <a:rPr lang="en-US" dirty="0"/>
              <a:t>Welcome to Year 5 </a:t>
            </a:r>
            <a:br>
              <a:rPr lang="en-US" dirty="0"/>
            </a:br>
            <a:r>
              <a:rPr lang="en-US" dirty="0"/>
              <a:t>Biles Class</a:t>
            </a:r>
            <a:endParaRPr lang="en-GB" dirty="0"/>
          </a:p>
        </p:txBody>
      </p:sp>
      <p:sp>
        <p:nvSpPr>
          <p:cNvPr id="3" name="Subtitle 2"/>
          <p:cNvSpPr>
            <a:spLocks noGrp="1"/>
          </p:cNvSpPr>
          <p:nvPr>
            <p:ph type="subTitle" idx="1"/>
          </p:nvPr>
        </p:nvSpPr>
        <p:spPr>
          <a:xfrm>
            <a:off x="467591" y="1981521"/>
            <a:ext cx="9507682" cy="1096899"/>
          </a:xfrm>
        </p:spPr>
        <p:txBody>
          <a:bodyPr>
            <a:normAutofit fontScale="92500" lnSpcReduction="10000"/>
          </a:bodyPr>
          <a:lstStyle/>
          <a:p>
            <a:pPr algn="ctr"/>
            <a:r>
              <a:rPr lang="en-GB" dirty="0"/>
              <a:t>This year our classes are named after people who have overcome challenges in their lives and become pioneers for inclusion. Simone Biles is widely regarded as the most dominant gymnast in sports history, with a total of 41 Olympic and World Championship medals. She has ADHD and encourages others to see ADHD as a unique difference, and sometimes superpower!</a:t>
            </a:r>
          </a:p>
        </p:txBody>
      </p:sp>
      <p:pic>
        <p:nvPicPr>
          <p:cNvPr id="1026" name="Picture 2" descr="Simone Biles | Biography, top competition results, trophy wins, and medals">
            <a:extLst>
              <a:ext uri="{FF2B5EF4-FFF2-40B4-BE49-F238E27FC236}">
                <a16:creationId xmlns:a16="http://schemas.microsoft.com/office/drawing/2014/main" id="{9BFF6E1C-3312-424D-A4EA-3F26F650A8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1437" y="3078419"/>
            <a:ext cx="3344935" cy="3344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4" name="Picture 2" descr="Olympics 2024: Simone Biles gymnastics win shows quitting is okay">
            <a:extLst>
              <a:ext uri="{FF2B5EF4-FFF2-40B4-BE49-F238E27FC236}">
                <a16:creationId xmlns:a16="http://schemas.microsoft.com/office/drawing/2014/main" id="{4C066C6D-2564-48F3-9DCC-3EC6E993A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90" y="3402308"/>
            <a:ext cx="3026641" cy="30210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nding Better Balance With Simone Biles | Vogue">
            <a:extLst>
              <a:ext uri="{FF2B5EF4-FFF2-40B4-BE49-F238E27FC236}">
                <a16:creationId xmlns:a16="http://schemas.microsoft.com/office/drawing/2014/main" id="{BCDE23B0-9F1E-4851-8DB6-B1DFEC253F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9278" y="3364261"/>
            <a:ext cx="3458378" cy="3108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07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Wider curriculum</a:t>
            </a:r>
            <a:endParaRPr lang="en-GB" dirty="0"/>
          </a:p>
        </p:txBody>
      </p:sp>
      <p:sp>
        <p:nvSpPr>
          <p:cNvPr id="3" name="Content Placeholder 2"/>
          <p:cNvSpPr>
            <a:spLocks noGrp="1"/>
          </p:cNvSpPr>
          <p:nvPr>
            <p:ph idx="1"/>
          </p:nvPr>
        </p:nvSpPr>
        <p:spPr>
          <a:xfrm>
            <a:off x="677334" y="1323703"/>
            <a:ext cx="8596668" cy="4717659"/>
          </a:xfrm>
        </p:spPr>
        <p:txBody>
          <a:bodyPr>
            <a:normAutofit/>
          </a:bodyPr>
          <a:lstStyle/>
          <a:p>
            <a:r>
              <a:rPr lang="en-US" dirty="0"/>
              <a:t>We have lots of interesting topics in store this year. Our learning will include:</a:t>
            </a:r>
          </a:p>
          <a:p>
            <a:endParaRPr lang="en-US" dirty="0"/>
          </a:p>
          <a:p>
            <a:endParaRPr lang="en-US" dirty="0"/>
          </a:p>
          <a:p>
            <a:endParaRPr lang="en-US" dirty="0"/>
          </a:p>
          <a:p>
            <a:endParaRPr lang="en-US" dirty="0"/>
          </a:p>
          <a:p>
            <a:pPr marL="0" indent="0">
              <a:buNone/>
            </a:pPr>
            <a:r>
              <a:rPr lang="en-US" dirty="0"/>
              <a:t> </a:t>
            </a:r>
          </a:p>
          <a:p>
            <a:pPr marL="0" indent="0">
              <a:buNone/>
            </a:pPr>
            <a:endParaRPr lang="en-US" dirty="0"/>
          </a:p>
          <a:p>
            <a:pPr marL="0" indent="0">
              <a:buNone/>
            </a:pPr>
            <a:r>
              <a:rPr lang="en-US" dirty="0"/>
              <a:t>		Ancient Egypt 					Earth and Space</a:t>
            </a:r>
          </a:p>
          <a:p>
            <a:pPr marL="0" indent="0">
              <a:buNone/>
            </a:pPr>
            <a:endParaRPr lang="en-US" dirty="0"/>
          </a:p>
          <a:p>
            <a:r>
              <a:rPr lang="en-US" dirty="0"/>
              <a:t>Year 5 will be taught Science, History, Geography, Music, Computing, PSHE, RE, Art, DT, French and PE each week. </a:t>
            </a:r>
          </a:p>
        </p:txBody>
      </p:sp>
      <p:sp>
        <p:nvSpPr>
          <p:cNvPr id="4" name="AutoShape 8" descr="The Great Fire of Lond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p:nvPr/>
        </p:nvSpPr>
        <p:spPr>
          <a:xfrm>
            <a:off x="7708447" y="4155871"/>
            <a:ext cx="2859578" cy="369332"/>
          </a:xfrm>
          <a:prstGeom prst="rect">
            <a:avLst/>
          </a:prstGeom>
          <a:noFill/>
        </p:spPr>
        <p:txBody>
          <a:bodyPr wrap="square" rtlCol="0">
            <a:spAutoFit/>
          </a:bodyPr>
          <a:lstStyle/>
          <a:p>
            <a:pPr algn="ctr"/>
            <a:r>
              <a:rPr lang="en-GB" dirty="0"/>
              <a:t>Victorian children</a:t>
            </a:r>
          </a:p>
        </p:txBody>
      </p:sp>
      <p:pic>
        <p:nvPicPr>
          <p:cNvPr id="4100" name="Picture 4" descr="Ancient Egypt 101 | National Geographic - YouTub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870"/>
          <a:stretch/>
        </p:blipFill>
        <p:spPr bwMode="auto">
          <a:xfrm>
            <a:off x="677334" y="1978129"/>
            <a:ext cx="3431178" cy="200775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KS2 Science &quot;Earth &amp; Space&quot; Assembly | Teaching Resour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0672" y="1930400"/>
            <a:ext cx="2742136" cy="20554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ictorian Children in Victorian Times and How They Lived">
            <a:extLst>
              <a:ext uri="{FF2B5EF4-FFF2-40B4-BE49-F238E27FC236}">
                <a16:creationId xmlns:a16="http://schemas.microsoft.com/office/drawing/2014/main" id="{944F6513-42C6-4DFA-BF56-C0A3E74759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0239" y="1812187"/>
            <a:ext cx="1684597" cy="2224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30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5039" y="164256"/>
            <a:ext cx="3543763" cy="911396"/>
          </a:xfrm>
        </p:spPr>
        <p:txBody>
          <a:bodyPr/>
          <a:lstStyle/>
          <a:p>
            <a:r>
              <a:rPr lang="en-US" dirty="0"/>
              <a:t>Homework</a:t>
            </a:r>
            <a:endParaRPr lang="en-GB" dirty="0"/>
          </a:p>
        </p:txBody>
      </p:sp>
      <p:sp>
        <p:nvSpPr>
          <p:cNvPr id="3" name="Subtitle 2"/>
          <p:cNvSpPr>
            <a:spLocks noGrp="1"/>
          </p:cNvSpPr>
          <p:nvPr>
            <p:ph type="subTitle" idx="1"/>
          </p:nvPr>
        </p:nvSpPr>
        <p:spPr>
          <a:xfrm>
            <a:off x="630614" y="1224267"/>
            <a:ext cx="7304115" cy="5220075"/>
          </a:xfrm>
        </p:spPr>
        <p:txBody>
          <a:bodyPr>
            <a:normAutofit fontScale="77500" lnSpcReduction="20000"/>
          </a:bodyPr>
          <a:lstStyle/>
          <a:p>
            <a:pPr marL="285750" indent="-285750" algn="l">
              <a:buFont typeface="Wingdings" panose="05000000000000000000" pitchFamily="2" charset="2"/>
              <a:buChar char="Ø"/>
            </a:pPr>
            <a:r>
              <a:rPr lang="en-US" sz="2000" dirty="0"/>
              <a:t>In Year 5 we encourage the children to take responsibility for their own homework, building good routines in preparation for Year 6 and secondary school.</a:t>
            </a:r>
          </a:p>
          <a:p>
            <a:pPr marL="285750" indent="-285750" algn="l">
              <a:buFont typeface="Wingdings" panose="05000000000000000000" pitchFamily="2" charset="2"/>
              <a:buChar char="Ø"/>
            </a:pPr>
            <a:endParaRPr lang="en-US" sz="2000" dirty="0"/>
          </a:p>
          <a:p>
            <a:pPr algn="l">
              <a:spcAft>
                <a:spcPts val="600"/>
              </a:spcAft>
            </a:pPr>
            <a:r>
              <a:rPr lang="en-US" sz="2000" dirty="0"/>
              <a:t>The expectations are:</a:t>
            </a:r>
          </a:p>
          <a:p>
            <a:pPr marL="285750" indent="-285750" algn="l">
              <a:spcAft>
                <a:spcPts val="600"/>
              </a:spcAft>
              <a:buFont typeface="Arial" panose="020B0604020202020204" pitchFamily="34" charset="0"/>
              <a:buChar char="•"/>
            </a:pPr>
            <a:r>
              <a:rPr lang="en-US" sz="2000" dirty="0"/>
              <a:t>Daily reading </a:t>
            </a:r>
          </a:p>
          <a:p>
            <a:pPr algn="l">
              <a:spcAft>
                <a:spcPts val="600"/>
              </a:spcAft>
            </a:pPr>
            <a:r>
              <a:rPr lang="en-US" sz="2000" dirty="0"/>
              <a:t>	(aim for fifteen minutes a day, or a chapter of your book)</a:t>
            </a:r>
          </a:p>
          <a:p>
            <a:pPr marL="285750" indent="-285750" algn="l">
              <a:spcAft>
                <a:spcPts val="600"/>
              </a:spcAft>
              <a:buFont typeface="Arial" panose="020B0604020202020204" pitchFamily="34" charset="0"/>
              <a:buChar char="•"/>
            </a:pPr>
            <a:r>
              <a:rPr lang="en-US" sz="2000" dirty="0"/>
              <a:t>Weekly spelling practice</a:t>
            </a:r>
          </a:p>
          <a:p>
            <a:pPr algn="l">
              <a:lnSpc>
                <a:spcPct val="170000"/>
              </a:lnSpc>
              <a:spcAft>
                <a:spcPts val="600"/>
              </a:spcAft>
            </a:pPr>
            <a:r>
              <a:rPr lang="en-US" sz="2000" dirty="0"/>
              <a:t>	(this will be on paper, with the additional option to play online games  	via Spelling Shed)</a:t>
            </a:r>
          </a:p>
          <a:p>
            <a:pPr marL="285750" indent="-285750" algn="l">
              <a:spcAft>
                <a:spcPts val="600"/>
              </a:spcAft>
              <a:buFont typeface="Arial" panose="020B0604020202020204" pitchFamily="34" charset="0"/>
              <a:buChar char="•"/>
            </a:pPr>
            <a:r>
              <a:rPr lang="en-US" sz="2000" dirty="0"/>
              <a:t>Maths facts practice </a:t>
            </a:r>
          </a:p>
          <a:p>
            <a:pPr algn="l">
              <a:spcAft>
                <a:spcPts val="600"/>
              </a:spcAft>
            </a:pPr>
            <a:r>
              <a:rPr lang="en-US" sz="2000" dirty="0"/>
              <a:t>	(via Times Table Rockstars – 10 minutes a day)</a:t>
            </a:r>
          </a:p>
          <a:p>
            <a:pPr algn="l"/>
            <a:r>
              <a:rPr lang="en-US" sz="1600" i="1" dirty="0"/>
              <a:t>		During the year, Maths homework will adjust to </a:t>
            </a:r>
          </a:p>
          <a:p>
            <a:pPr algn="l"/>
            <a:r>
              <a:rPr lang="en-US" sz="1600" i="1" dirty="0"/>
              <a:t>		include specific work linked to class learning instead</a:t>
            </a:r>
          </a:p>
          <a:p>
            <a:pPr algn="l"/>
            <a:r>
              <a:rPr lang="en-US" sz="1600" i="1" dirty="0"/>
              <a:t>				of times table practice</a:t>
            </a:r>
          </a:p>
        </p:txBody>
      </p:sp>
      <p:pic>
        <p:nvPicPr>
          <p:cNvPr id="8200" name="Picture 8" descr="EdShed Web Game - Spelling Shed and MathSh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321" y="5032119"/>
            <a:ext cx="2372817" cy="1248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8" name="Picture 8" descr="Tackling Mid-Summer Boredom with Books and Activities | The Buzz Magazin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8749" y="2542798"/>
            <a:ext cx="2747463" cy="1820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8173785" y="558946"/>
            <a:ext cx="1238499" cy="16492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32" name="Picture 12" descr="Time Tables Rock Stars » Elmwood Junior Schoo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51340" y="4766250"/>
            <a:ext cx="2210980" cy="16064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182B4C3-797E-4A8E-A665-A3F467BF61BE}"/>
              </a:ext>
            </a:extLst>
          </p:cNvPr>
          <p:cNvPicPr>
            <a:picLocks noChangeAspect="1"/>
          </p:cNvPicPr>
          <p:nvPr/>
        </p:nvPicPr>
        <p:blipFill>
          <a:blip r:embed="rId6"/>
          <a:stretch>
            <a:fillRect/>
          </a:stretch>
        </p:blipFill>
        <p:spPr>
          <a:xfrm>
            <a:off x="7797337" y="3316428"/>
            <a:ext cx="1242948" cy="1782743"/>
          </a:xfrm>
          <a:prstGeom prst="rect">
            <a:avLst/>
          </a:prstGeom>
        </p:spPr>
      </p:pic>
    </p:spTree>
    <p:extLst>
      <p:ext uri="{BB962C8B-B14F-4D97-AF65-F5344CB8AC3E}">
        <p14:creationId xmlns:p14="http://schemas.microsoft.com/office/powerpoint/2010/main" val="323373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sh and Marble Monkey Fidget – Classroom Management Toolbox">
            <a:extLst>
              <a:ext uri="{FF2B5EF4-FFF2-40B4-BE49-F238E27FC236}">
                <a16:creationId xmlns:a16="http://schemas.microsoft.com/office/drawing/2014/main" id="{CEA7D444-6A29-4A73-BA67-089AB7F24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922" y="205051"/>
            <a:ext cx="3022977" cy="18817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7F8031-4EA2-4028-AAAB-83C8E52307EC}"/>
              </a:ext>
            </a:extLst>
          </p:cNvPr>
          <p:cNvSpPr>
            <a:spLocks noGrp="1"/>
          </p:cNvSpPr>
          <p:nvPr>
            <p:ph type="title"/>
          </p:nvPr>
        </p:nvSpPr>
        <p:spPr/>
        <p:txBody>
          <a:bodyPr/>
          <a:lstStyle/>
          <a:p>
            <a:r>
              <a:rPr lang="en-GB" dirty="0"/>
              <a:t>Fidget Tools</a:t>
            </a:r>
          </a:p>
        </p:txBody>
      </p:sp>
      <p:sp>
        <p:nvSpPr>
          <p:cNvPr id="3" name="Content Placeholder 2">
            <a:extLst>
              <a:ext uri="{FF2B5EF4-FFF2-40B4-BE49-F238E27FC236}">
                <a16:creationId xmlns:a16="http://schemas.microsoft.com/office/drawing/2014/main" id="{99722769-2D9F-4032-B81F-25D07AEBB9BA}"/>
              </a:ext>
            </a:extLst>
          </p:cNvPr>
          <p:cNvSpPr>
            <a:spLocks noGrp="1"/>
          </p:cNvSpPr>
          <p:nvPr>
            <p:ph idx="1"/>
          </p:nvPr>
        </p:nvSpPr>
        <p:spPr/>
        <p:txBody>
          <a:bodyPr/>
          <a:lstStyle/>
          <a:p>
            <a:r>
              <a:rPr lang="en-GB" dirty="0"/>
              <a:t>Some children are offered a ‘fidget tool’ in class to keep their hands busy while needing to focus for a longer period of listening</a:t>
            </a:r>
          </a:p>
          <a:p>
            <a:r>
              <a:rPr lang="en-GB" dirty="0"/>
              <a:t>These will be given out by the school, as judged beneficial by the class teacher or SENDCO</a:t>
            </a:r>
          </a:p>
          <a:p>
            <a:r>
              <a:rPr lang="en-GB" dirty="0"/>
              <a:t>Please do not send in a fidget toy from home, but if you suspect your child may benefit from one, you are welcome to drop us an email and we will monitor their needs and supply one if we feel it will have a beneficial effect. In practice, some children are more distracted by the fidget item itself than they are without it!</a:t>
            </a:r>
          </a:p>
          <a:p>
            <a:r>
              <a:rPr lang="en-GB" dirty="0"/>
              <a:t>We have other tools in school that can support children, especially those with Special Educational Needs and Disabilities, which will be provided as necessary</a:t>
            </a:r>
          </a:p>
        </p:txBody>
      </p:sp>
      <p:pic>
        <p:nvPicPr>
          <p:cNvPr id="2054" name="Picture 6" descr="Stretchy String Fidget Toys (Pack of 6)">
            <a:extLst>
              <a:ext uri="{FF2B5EF4-FFF2-40B4-BE49-F238E27FC236}">
                <a16:creationId xmlns:a16="http://schemas.microsoft.com/office/drawing/2014/main" id="{220D72C3-D10D-4957-B68B-81F1D3CF6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4224" y="2241272"/>
            <a:ext cx="1692136" cy="16992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cs Textured Soft Worry Stone, Thumb Worry Sensory Stones Calming Toys  for Kids Textured Colored Worry Stones Silicone for Student Children Stress  ...">
            <a:extLst>
              <a:ext uri="{FF2B5EF4-FFF2-40B4-BE49-F238E27FC236}">
                <a16:creationId xmlns:a16="http://schemas.microsoft.com/office/drawing/2014/main" id="{699BEDC1-84D8-4B8A-83C0-0FD6BE0509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679" y="156389"/>
            <a:ext cx="1930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23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951" y="313717"/>
            <a:ext cx="8596668" cy="1320800"/>
          </a:xfrm>
        </p:spPr>
        <p:txBody>
          <a:bodyPr/>
          <a:lstStyle/>
          <a:p>
            <a:r>
              <a:rPr lang="en-GB" dirty="0"/>
              <a:t>Assessment</a:t>
            </a:r>
          </a:p>
        </p:txBody>
      </p:sp>
      <p:sp>
        <p:nvSpPr>
          <p:cNvPr id="3" name="Content Placeholder 2"/>
          <p:cNvSpPr>
            <a:spLocks noGrp="1"/>
          </p:cNvSpPr>
          <p:nvPr>
            <p:ph idx="1"/>
          </p:nvPr>
        </p:nvSpPr>
        <p:spPr>
          <a:xfrm>
            <a:off x="226423" y="1098144"/>
            <a:ext cx="9179625" cy="5187862"/>
          </a:xfrm>
        </p:spPr>
        <p:txBody>
          <a:bodyPr>
            <a:normAutofit/>
          </a:bodyPr>
          <a:lstStyle/>
          <a:p>
            <a:pPr>
              <a:spcAft>
                <a:spcPts val="1200"/>
              </a:spcAft>
            </a:pPr>
            <a:r>
              <a:rPr lang="en-US" dirty="0"/>
              <a:t>We assess the children throughout the year taking into account their work in books, their contributions in class and their results in any formal assessment tests.</a:t>
            </a:r>
          </a:p>
          <a:p>
            <a:pPr>
              <a:spcAft>
                <a:spcPts val="1200"/>
              </a:spcAft>
            </a:pPr>
            <a:r>
              <a:rPr lang="en-US" dirty="0"/>
              <a:t>There are two formal parents’ evenings in the Autumn and Spring terms; these are an opportunity to discuss progress, successes, areas for development and strategies moving forward alongside any pastoral areas. Your child’s individual targets will also be shared with you at these meetings.</a:t>
            </a:r>
          </a:p>
          <a:p>
            <a:pPr>
              <a:spcAft>
                <a:spcPts val="1200"/>
              </a:spcAft>
            </a:pPr>
            <a:r>
              <a:rPr lang="en-US" dirty="0"/>
              <a:t>There is an additional open evening for parents in the Summer term to visit your child’s current class teacher and meet the new teacher for the coming year.</a:t>
            </a:r>
          </a:p>
          <a:p>
            <a:pPr>
              <a:spcAft>
                <a:spcPts val="1200"/>
              </a:spcAft>
            </a:pPr>
            <a:r>
              <a:rPr lang="en-US" dirty="0"/>
              <a:t>Formal reports are produced during the Summer term and will give an overview of your child’s attainment in all subjects, a personal comment from the teacher and Headteacher, and targets for the year ahead. </a:t>
            </a:r>
            <a:endParaRPr lang="en-GB" dirty="0"/>
          </a:p>
        </p:txBody>
      </p:sp>
      <p:sp>
        <p:nvSpPr>
          <p:cNvPr id="6" name="Oval Callout 5"/>
          <p:cNvSpPr/>
          <p:nvPr/>
        </p:nvSpPr>
        <p:spPr>
          <a:xfrm>
            <a:off x="9134665" y="5146766"/>
            <a:ext cx="2579155" cy="1457174"/>
          </a:xfrm>
          <a:prstGeom prst="wedgeEllipseCallout">
            <a:avLst>
              <a:gd name="adj1" fmla="val -75030"/>
              <a:gd name="adj2" fmla="val -6974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I can’t do it …YET!</a:t>
            </a:r>
          </a:p>
        </p:txBody>
      </p:sp>
    </p:spTree>
    <p:extLst>
      <p:ext uri="{BB962C8B-B14F-4D97-AF65-F5344CB8AC3E}">
        <p14:creationId xmlns:p14="http://schemas.microsoft.com/office/powerpoint/2010/main" val="3940146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a:t>
            </a:r>
          </a:p>
        </p:txBody>
      </p:sp>
      <p:sp>
        <p:nvSpPr>
          <p:cNvPr id="3" name="Content Placeholder 2"/>
          <p:cNvSpPr>
            <a:spLocks noGrp="1"/>
          </p:cNvSpPr>
          <p:nvPr>
            <p:ph idx="1"/>
          </p:nvPr>
        </p:nvSpPr>
        <p:spPr>
          <a:xfrm>
            <a:off x="677334" y="1395818"/>
            <a:ext cx="10112586" cy="5237738"/>
          </a:xfrm>
        </p:spPr>
        <p:txBody>
          <a:bodyPr/>
          <a:lstStyle/>
          <a:p>
            <a:r>
              <a:rPr lang="en-GB" dirty="0"/>
              <a:t>Please contact the class teacher first with any questions or worries.</a:t>
            </a:r>
          </a:p>
          <a:p>
            <a:r>
              <a:rPr lang="en-GB" dirty="0"/>
              <a:t>For short questions / messages:</a:t>
            </a:r>
          </a:p>
          <a:p>
            <a:pPr>
              <a:buFontTx/>
              <a:buChar char="-"/>
            </a:pPr>
            <a:r>
              <a:rPr lang="en-GB" dirty="0"/>
              <a:t>catch us at drop-off or pick-up times,</a:t>
            </a:r>
          </a:p>
          <a:p>
            <a:pPr>
              <a:buFontTx/>
              <a:buChar char="-"/>
            </a:pPr>
            <a:r>
              <a:rPr lang="en-GB" dirty="0"/>
              <a:t>use the class email address year5@woottonpri.iow.sch.uk (checked 8:30 – 4:00),</a:t>
            </a:r>
          </a:p>
          <a:p>
            <a:pPr>
              <a:buFontTx/>
              <a:buChar char="-"/>
            </a:pPr>
            <a:r>
              <a:rPr lang="en-GB" dirty="0"/>
              <a:t>pop a note into the reading diary for any non-urgent queries.</a:t>
            </a:r>
          </a:p>
          <a:p>
            <a:r>
              <a:rPr lang="en-GB" dirty="0"/>
              <a:t>For longer conversations:</a:t>
            </a:r>
          </a:p>
          <a:p>
            <a:pPr>
              <a:buFontTx/>
              <a:buChar char="-"/>
            </a:pPr>
            <a:r>
              <a:rPr lang="en-GB" dirty="0"/>
              <a:t>please arrange with the class teacher to meet after school or talk on the phone.</a:t>
            </a:r>
          </a:p>
          <a:p>
            <a:r>
              <a:rPr lang="en-GB" dirty="0"/>
              <a:t>Our weekly </a:t>
            </a:r>
            <a:r>
              <a:rPr lang="en-GB" b="1" dirty="0"/>
              <a:t>newsletter </a:t>
            </a:r>
            <a:r>
              <a:rPr lang="en-GB" dirty="0"/>
              <a:t>includes an update from each teacher on what the children have been learning alongside important messages from the Headteacher.</a:t>
            </a:r>
          </a:p>
          <a:p>
            <a:r>
              <a:rPr lang="en-GB" dirty="0"/>
              <a:t>The </a:t>
            </a:r>
            <a:r>
              <a:rPr lang="en-GB" b="1" dirty="0"/>
              <a:t>school </a:t>
            </a:r>
            <a:r>
              <a:rPr lang="en-GB" b="1" dirty="0" err="1"/>
              <a:t>facebook</a:t>
            </a:r>
            <a:r>
              <a:rPr lang="en-GB" b="1" dirty="0"/>
              <a:t> page </a:t>
            </a:r>
            <a:r>
              <a:rPr lang="en-GB" dirty="0"/>
              <a:t>also celebrates learning each week and often includes photographs of the children enjoying their lessons and educational visits.</a:t>
            </a:r>
          </a:p>
          <a:p>
            <a:r>
              <a:rPr lang="en-GB" dirty="0"/>
              <a:t>Please keep the office updated with your contact details so you don’t miss any important messages </a:t>
            </a:r>
            <a:r>
              <a:rPr lang="en-GB" dirty="0">
                <a:sym typeface="Wingdings" panose="05000000000000000000" pitchFamily="2" charset="2"/>
              </a:rPr>
              <a:t></a:t>
            </a:r>
            <a:endParaRPr lang="en-GB" dirty="0"/>
          </a:p>
          <a:p>
            <a:endParaRPr lang="en-GB" dirty="0"/>
          </a:p>
        </p:txBody>
      </p:sp>
      <p:pic>
        <p:nvPicPr>
          <p:cNvPr id="2050" name="Picture 2" descr="What should an open-door policy really mean? - F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5944" y="1005038"/>
            <a:ext cx="2857444" cy="150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509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859" y="1531081"/>
            <a:ext cx="7889966" cy="2587928"/>
          </a:xfrm>
        </p:spPr>
        <p:txBody>
          <a:bodyPr/>
          <a:lstStyle/>
          <a:p>
            <a:pPr algn="ctr"/>
            <a:r>
              <a:rPr lang="en-US" dirty="0"/>
              <a:t>We are looking forward to a great year in </a:t>
            </a:r>
            <a:br>
              <a:rPr lang="en-US" dirty="0"/>
            </a:br>
            <a:r>
              <a:rPr lang="en-US" dirty="0"/>
              <a:t>Biles Class </a:t>
            </a:r>
            <a:r>
              <a:rPr lang="en-US" dirty="0">
                <a:sym typeface="Wingdings" panose="05000000000000000000" pitchFamily="2" charset="2"/>
              </a:rPr>
              <a:t></a:t>
            </a:r>
            <a:endParaRPr lang="en-GB" dirty="0"/>
          </a:p>
        </p:txBody>
      </p:sp>
      <p:sp>
        <p:nvSpPr>
          <p:cNvPr id="11" name="Subtitle 2"/>
          <p:cNvSpPr>
            <a:spLocks noGrp="1"/>
          </p:cNvSpPr>
          <p:nvPr>
            <p:ph type="subTitle" idx="1"/>
          </p:nvPr>
        </p:nvSpPr>
        <p:spPr>
          <a:xfrm>
            <a:off x="1841231" y="4449293"/>
            <a:ext cx="5929221" cy="1755252"/>
          </a:xfrm>
        </p:spPr>
        <p:txBody>
          <a:bodyPr>
            <a:noAutofit/>
          </a:bodyPr>
          <a:lstStyle/>
          <a:p>
            <a:pPr algn="ctr"/>
            <a:r>
              <a:rPr lang="en-US" sz="2000" dirty="0"/>
              <a:t>Please feel free to ask any questions now, pop them on a post-it, or drop me an email</a:t>
            </a:r>
          </a:p>
          <a:p>
            <a:pPr algn="ctr"/>
            <a:r>
              <a:rPr lang="en-US" sz="2000" dirty="0"/>
              <a:t>year5@woottonpri.iow.sch.uk</a:t>
            </a:r>
          </a:p>
          <a:p>
            <a:pPr algn="ctr"/>
            <a:r>
              <a:rPr lang="en-US" sz="2000" dirty="0"/>
              <a:t>Thank you!</a:t>
            </a:r>
            <a:endParaRPr lang="en-GB" sz="2000" dirty="0"/>
          </a:p>
        </p:txBody>
      </p:sp>
      <p:pic>
        <p:nvPicPr>
          <p:cNvPr id="2050" name="Picture 2" descr="Simone Biles | Biography, top competition results, trophy wins, and medals">
            <a:extLst>
              <a:ext uri="{FF2B5EF4-FFF2-40B4-BE49-F238E27FC236}">
                <a16:creationId xmlns:a16="http://schemas.microsoft.com/office/drawing/2014/main" id="{5EA06701-44BC-4038-AFBF-B6E5943D43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7456" y="3428003"/>
            <a:ext cx="3014951" cy="30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323759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9863" y="513804"/>
            <a:ext cx="3717934" cy="863499"/>
          </a:xfrm>
        </p:spPr>
        <p:txBody>
          <a:bodyPr/>
          <a:lstStyle/>
          <a:p>
            <a:r>
              <a:rPr lang="en-US" dirty="0"/>
              <a:t>Who’s Who</a:t>
            </a:r>
            <a:endParaRPr lang="en-GB" dirty="0"/>
          </a:p>
        </p:txBody>
      </p:sp>
      <p:sp>
        <p:nvSpPr>
          <p:cNvPr id="3" name="Subtitle 2"/>
          <p:cNvSpPr>
            <a:spLocks noGrp="1"/>
          </p:cNvSpPr>
          <p:nvPr>
            <p:ph type="subTitle" idx="1"/>
          </p:nvPr>
        </p:nvSpPr>
        <p:spPr>
          <a:xfrm>
            <a:off x="746518" y="1641565"/>
            <a:ext cx="7766936" cy="3839132"/>
          </a:xfrm>
        </p:spPr>
        <p:txBody>
          <a:bodyPr>
            <a:noAutofit/>
          </a:bodyPr>
          <a:lstStyle/>
          <a:p>
            <a:pPr algn="l"/>
            <a:r>
              <a:rPr lang="en-US" sz="2800" dirty="0"/>
              <a:t>Teacher: </a:t>
            </a:r>
          </a:p>
          <a:p>
            <a:pPr algn="l"/>
            <a:r>
              <a:rPr lang="en-US" sz="2800" dirty="0"/>
              <a:t>Ms. White</a:t>
            </a:r>
          </a:p>
          <a:p>
            <a:pPr algn="l"/>
            <a:endParaRPr lang="en-US" sz="2800" dirty="0"/>
          </a:p>
          <a:p>
            <a:pPr algn="l"/>
            <a:endParaRPr lang="en-US" sz="2800" dirty="0"/>
          </a:p>
          <a:p>
            <a:pPr algn="l"/>
            <a:endParaRPr lang="en-US" sz="2800" dirty="0"/>
          </a:p>
          <a:p>
            <a:pPr algn="l"/>
            <a:r>
              <a:rPr lang="en-US" sz="2800" dirty="0"/>
              <a:t>Teaching assistants: </a:t>
            </a:r>
          </a:p>
          <a:p>
            <a:pPr algn="l"/>
            <a:r>
              <a:rPr lang="en-US" sz="2800" dirty="0"/>
              <a:t>Miss Jukes</a:t>
            </a:r>
          </a:p>
        </p:txBody>
      </p:sp>
      <p:pic>
        <p:nvPicPr>
          <p:cNvPr id="4" name="Picture 3">
            <a:extLst>
              <a:ext uri="{FF2B5EF4-FFF2-40B4-BE49-F238E27FC236}">
                <a16:creationId xmlns:a16="http://schemas.microsoft.com/office/drawing/2014/main" id="{D77D240A-C9CB-48A6-AAAE-72F287286B74}"/>
              </a:ext>
            </a:extLst>
          </p:cNvPr>
          <p:cNvPicPr>
            <a:picLocks noChangeAspect="1"/>
          </p:cNvPicPr>
          <p:nvPr/>
        </p:nvPicPr>
        <p:blipFill>
          <a:blip r:embed="rId2"/>
          <a:stretch>
            <a:fillRect/>
          </a:stretch>
        </p:blipFill>
        <p:spPr>
          <a:xfrm>
            <a:off x="4385032" y="4219772"/>
            <a:ext cx="2304525" cy="252184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9723" y="1419028"/>
            <a:ext cx="1828800" cy="2438400"/>
          </a:xfrm>
          <a:prstGeom prst="rect">
            <a:avLst/>
          </a:prstGeom>
        </p:spPr>
      </p:pic>
    </p:spTree>
    <p:extLst>
      <p:ext uri="{BB962C8B-B14F-4D97-AF65-F5344CB8AC3E}">
        <p14:creationId xmlns:p14="http://schemas.microsoft.com/office/powerpoint/2010/main" val="109963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4731" y="96763"/>
            <a:ext cx="7766936" cy="948265"/>
          </a:xfrm>
        </p:spPr>
        <p:txBody>
          <a:bodyPr/>
          <a:lstStyle/>
          <a:p>
            <a:pPr algn="l"/>
            <a:r>
              <a:rPr lang="en-US" dirty="0"/>
              <a:t>Key times</a:t>
            </a:r>
            <a:endParaRPr lang="en-GB" dirty="0"/>
          </a:p>
        </p:txBody>
      </p:sp>
      <p:sp>
        <p:nvSpPr>
          <p:cNvPr id="3" name="Subtitle 2"/>
          <p:cNvSpPr>
            <a:spLocks noGrp="1"/>
          </p:cNvSpPr>
          <p:nvPr>
            <p:ph type="subTitle" idx="1"/>
          </p:nvPr>
        </p:nvSpPr>
        <p:spPr>
          <a:xfrm>
            <a:off x="736665" y="1106911"/>
            <a:ext cx="9597780" cy="5386252"/>
          </a:xfrm>
        </p:spPr>
        <p:txBody>
          <a:bodyPr>
            <a:noAutofit/>
          </a:bodyPr>
          <a:lstStyle/>
          <a:p>
            <a:pPr algn="l">
              <a:spcAft>
                <a:spcPts val="600"/>
              </a:spcAft>
            </a:pPr>
            <a:r>
              <a:rPr lang="en-US" sz="2000" dirty="0"/>
              <a:t>Doors open at 8:30am until 8:40am</a:t>
            </a:r>
          </a:p>
          <a:p>
            <a:pPr algn="l">
              <a:spcAft>
                <a:spcPts val="600"/>
              </a:spcAft>
            </a:pPr>
            <a:r>
              <a:rPr lang="en-US" sz="1600" dirty="0"/>
              <a:t>	Your child will enter through the outside door of their classroom. It is useful to arrive in good 	time as we have learning activities to complete before the register.</a:t>
            </a:r>
            <a:endParaRPr lang="en-US" sz="2000" dirty="0"/>
          </a:p>
          <a:p>
            <a:pPr algn="l">
              <a:spcAft>
                <a:spcPts val="600"/>
              </a:spcAft>
            </a:pPr>
            <a:r>
              <a:rPr lang="en-US" sz="2000" dirty="0"/>
              <a:t>KS2 break is at 10:35am</a:t>
            </a:r>
          </a:p>
          <a:p>
            <a:pPr algn="l">
              <a:spcAft>
                <a:spcPts val="600"/>
              </a:spcAft>
            </a:pPr>
            <a:r>
              <a:rPr lang="en-US" sz="2000" dirty="0"/>
              <a:t>	</a:t>
            </a:r>
            <a:r>
              <a:rPr lang="en-US" sz="1600" dirty="0"/>
              <a:t>If your child brings their 	own snack this can be fruit, veggies, cheese, yogurt, or plain rice cakes.</a:t>
            </a:r>
          </a:p>
          <a:p>
            <a:pPr algn="l">
              <a:spcAft>
                <a:spcPts val="600"/>
              </a:spcAft>
            </a:pPr>
            <a:r>
              <a:rPr lang="en-US" sz="2000" dirty="0"/>
              <a:t>KS2 lunch is at 12:15pm</a:t>
            </a:r>
          </a:p>
          <a:p>
            <a:pPr algn="l">
              <a:spcAft>
                <a:spcPts val="600"/>
              </a:spcAft>
            </a:pPr>
            <a:r>
              <a:rPr lang="en-US" sz="2000" dirty="0"/>
              <a:t>	</a:t>
            </a:r>
            <a:r>
              <a:rPr lang="en-US" sz="1600" dirty="0"/>
              <a:t>Children may order a school dinner or bring a packed lunch from home if they prefer.</a:t>
            </a:r>
          </a:p>
          <a:p>
            <a:pPr algn="l">
              <a:spcAft>
                <a:spcPts val="600"/>
              </a:spcAft>
            </a:pPr>
            <a:r>
              <a:rPr lang="en-US" sz="2000" dirty="0"/>
              <a:t>School ends at 3:10pm – gates open at 3:05pm</a:t>
            </a:r>
          </a:p>
          <a:p>
            <a:pPr algn="l">
              <a:spcAft>
                <a:spcPts val="600"/>
              </a:spcAft>
            </a:pPr>
            <a:r>
              <a:rPr lang="en-US" sz="1600" dirty="0"/>
              <a:t>	If your child walks home or to the gate at the bottom they will be released to meet you. Other 	parents may wait at the top of the drive to meet their children.</a:t>
            </a:r>
          </a:p>
          <a:p>
            <a:pPr algn="l">
              <a:spcAft>
                <a:spcPts val="600"/>
              </a:spcAft>
            </a:pPr>
            <a:r>
              <a:rPr lang="en-US" sz="2000" dirty="0"/>
              <a:t>A range of clubs run from 3:10 – 4:10pm</a:t>
            </a:r>
          </a:p>
          <a:p>
            <a:pPr algn="l">
              <a:spcAft>
                <a:spcPts val="600"/>
              </a:spcAft>
            </a:pPr>
            <a:r>
              <a:rPr lang="en-US" sz="1600" dirty="0"/>
              <a:t>	These are allocated each half-term – keep an eye out for the booking letter </a:t>
            </a:r>
            <a:r>
              <a:rPr lang="en-US" sz="1600" dirty="0">
                <a:sym typeface="Wingdings" panose="05000000000000000000" pitchFamily="2" charset="2"/>
              </a:rPr>
              <a:t></a:t>
            </a:r>
            <a:endParaRPr lang="en-GB" sz="1600" dirty="0"/>
          </a:p>
        </p:txBody>
      </p:sp>
    </p:spTree>
    <p:extLst>
      <p:ext uri="{BB962C8B-B14F-4D97-AF65-F5344CB8AC3E}">
        <p14:creationId xmlns:p14="http://schemas.microsoft.com/office/powerpoint/2010/main" val="397038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4" y="365760"/>
            <a:ext cx="8866678" cy="1564640"/>
          </a:xfrm>
        </p:spPr>
        <p:txBody>
          <a:bodyPr/>
          <a:lstStyle/>
          <a:p>
            <a:r>
              <a:rPr lang="en-US" dirty="0"/>
              <a:t>Developing independent learning skills</a:t>
            </a:r>
            <a:endParaRPr lang="en-GB" dirty="0"/>
          </a:p>
        </p:txBody>
      </p:sp>
      <p:sp>
        <p:nvSpPr>
          <p:cNvPr id="3" name="Content Placeholder 2"/>
          <p:cNvSpPr>
            <a:spLocks noGrp="1"/>
          </p:cNvSpPr>
          <p:nvPr>
            <p:ph idx="1"/>
          </p:nvPr>
        </p:nvSpPr>
        <p:spPr>
          <a:xfrm>
            <a:off x="522157" y="1462319"/>
            <a:ext cx="8596668" cy="4572721"/>
          </a:xfrm>
        </p:spPr>
        <p:txBody>
          <a:bodyPr/>
          <a:lstStyle/>
          <a:p>
            <a:r>
              <a:rPr lang="en-GB" dirty="0"/>
              <a:t>Year 5 is an important year for developing independent learning skills and ensuring all children are ready for the challenges of Year 6 and secondary school.</a:t>
            </a:r>
          </a:p>
          <a:p>
            <a:r>
              <a:rPr lang="en-GB" dirty="0"/>
              <a:t>Throughout the year you will notice this and should encourage it; </a:t>
            </a:r>
            <a:r>
              <a:rPr lang="en-GB" dirty="0">
                <a:sym typeface="Wingdings" panose="05000000000000000000" pitchFamily="2" charset="2"/>
              </a:rPr>
              <a:t>help your child to learn to organise their time and belongings and take responsibility for their own learning.</a:t>
            </a:r>
          </a:p>
          <a:p>
            <a:endParaRPr lang="en-GB" dirty="0">
              <a:sym typeface="Wingdings" panose="05000000000000000000" pitchFamily="2" charset="2"/>
            </a:endParaRPr>
          </a:p>
          <a:p>
            <a:endParaRPr lang="en-GB" dirty="0">
              <a:sym typeface="Wingdings" panose="05000000000000000000" pitchFamily="2" charset="2"/>
            </a:endParaRPr>
          </a:p>
          <a:p>
            <a:pPr marL="0" indent="0">
              <a:buNone/>
            </a:pPr>
            <a:endParaRPr lang="en-GB" dirty="0">
              <a:sym typeface="Wingdings" panose="05000000000000000000" pitchFamily="2" charset="2"/>
            </a:endParaRPr>
          </a:p>
        </p:txBody>
      </p:sp>
      <p:pic>
        <p:nvPicPr>
          <p:cNvPr id="6146" name="Picture 2" descr="https://woottonprimaryschool.co.uk/wp-content/gallery/year-6-class-page/DSC_01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5258" y="3603450"/>
            <a:ext cx="4362267" cy="288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205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770" y="310342"/>
            <a:ext cx="8596668" cy="1320800"/>
          </a:xfrm>
        </p:spPr>
        <p:txBody>
          <a:bodyPr/>
          <a:lstStyle/>
          <a:p>
            <a:r>
              <a:rPr lang="en-US" dirty="0"/>
              <a:t>Reading</a:t>
            </a:r>
            <a:endParaRPr lang="en-GB" dirty="0"/>
          </a:p>
        </p:txBody>
      </p:sp>
      <p:sp>
        <p:nvSpPr>
          <p:cNvPr id="3" name="Content Placeholder 2"/>
          <p:cNvSpPr>
            <a:spLocks noGrp="1"/>
          </p:cNvSpPr>
          <p:nvPr>
            <p:ph idx="1"/>
          </p:nvPr>
        </p:nvSpPr>
        <p:spPr>
          <a:xfrm>
            <a:off x="577581" y="1051806"/>
            <a:ext cx="5750916" cy="4983233"/>
          </a:xfrm>
        </p:spPr>
        <p:txBody>
          <a:bodyPr>
            <a:normAutofit/>
          </a:bodyPr>
          <a:lstStyle/>
          <a:p>
            <a:r>
              <a:rPr lang="en-GB" dirty="0"/>
              <a:t>We will continue to develop reading enjoyment, stamina and fluency during year 5. The children will tackle longer and more complex texts in class and in their home reading. </a:t>
            </a:r>
          </a:p>
          <a:p>
            <a:r>
              <a:rPr lang="en-GB" dirty="0"/>
              <a:t>The focus of reading lessons will begin to shift towards more in-depth written responses, and children will develop their skills to explain answers in detail, using evidence from different places in the text to support their answers. </a:t>
            </a:r>
          </a:p>
          <a:p>
            <a:r>
              <a:rPr lang="en-GB" dirty="0"/>
              <a:t>They will also focus on how authors have used language and grammatical structures for effect, explaining why particular choices may have been made.</a:t>
            </a:r>
          </a:p>
          <a:p>
            <a:r>
              <a:rPr lang="en-GB" dirty="0"/>
              <a:t>We will begin to compare authorial voice across a range of texts by the same author, contrasted with different styles of writing by other novelists.</a:t>
            </a:r>
          </a:p>
        </p:txBody>
      </p:sp>
      <p:pic>
        <p:nvPicPr>
          <p:cNvPr id="7" name="Picture 6"/>
          <p:cNvPicPr>
            <a:picLocks noChangeAspect="1"/>
          </p:cNvPicPr>
          <p:nvPr/>
        </p:nvPicPr>
        <p:blipFill>
          <a:blip r:embed="rId2"/>
          <a:stretch>
            <a:fillRect/>
          </a:stretch>
        </p:blipFill>
        <p:spPr>
          <a:xfrm>
            <a:off x="7066425" y="3543422"/>
            <a:ext cx="4332026" cy="310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3"/>
          <a:stretch>
            <a:fillRect/>
          </a:stretch>
        </p:blipFill>
        <p:spPr>
          <a:xfrm>
            <a:off x="6328497" y="332668"/>
            <a:ext cx="5172075" cy="1438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4"/>
          <a:stretch>
            <a:fillRect/>
          </a:stretch>
        </p:blipFill>
        <p:spPr>
          <a:xfrm>
            <a:off x="6771313" y="1966620"/>
            <a:ext cx="5305425" cy="1381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7110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351761" y="101782"/>
            <a:ext cx="4157481" cy="38432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328199" y="377047"/>
            <a:ext cx="8596668" cy="1320800"/>
          </a:xfrm>
        </p:spPr>
        <p:txBody>
          <a:bodyPr/>
          <a:lstStyle/>
          <a:p>
            <a:r>
              <a:rPr lang="en-US" dirty="0"/>
              <a:t>Writing</a:t>
            </a:r>
            <a:endParaRPr lang="en-GB" dirty="0"/>
          </a:p>
        </p:txBody>
      </p:sp>
      <p:sp>
        <p:nvSpPr>
          <p:cNvPr id="3" name="Content Placeholder 2"/>
          <p:cNvSpPr>
            <a:spLocks noGrp="1"/>
          </p:cNvSpPr>
          <p:nvPr>
            <p:ph idx="1"/>
          </p:nvPr>
        </p:nvSpPr>
        <p:spPr>
          <a:xfrm>
            <a:off x="328199" y="1207885"/>
            <a:ext cx="5839844" cy="5001326"/>
          </a:xfrm>
        </p:spPr>
        <p:txBody>
          <a:bodyPr>
            <a:normAutofit/>
          </a:bodyPr>
          <a:lstStyle/>
          <a:p>
            <a:r>
              <a:rPr lang="en-GB" dirty="0"/>
              <a:t>In Year 5 we will continue to build on the work from the previous year around technical accuracy and composition for effect. </a:t>
            </a:r>
          </a:p>
          <a:p>
            <a:r>
              <a:rPr lang="en-GB" dirty="0"/>
              <a:t>The children will explore different purposes for writing and the grammatical structures and languages best suited to these. They will be asked to write at more length, and with more control over the order of content and paragraph structure of their work.</a:t>
            </a:r>
          </a:p>
          <a:p>
            <a:r>
              <a:rPr lang="en-GB" dirty="0"/>
              <a:t>They will also learn to use a wider range of sentence structures and punctuation to achieve different effects.</a:t>
            </a:r>
          </a:p>
          <a:p>
            <a:r>
              <a:rPr lang="en-GB" dirty="0"/>
              <a:t>We will expect the children to check their own work for spelling, punctuation and sentence structure automatically, and begin to edit for effect more independently. </a:t>
            </a:r>
          </a:p>
        </p:txBody>
      </p:sp>
      <p:pic>
        <p:nvPicPr>
          <p:cNvPr id="7" name="Picture 6"/>
          <p:cNvPicPr>
            <a:picLocks noChangeAspect="1"/>
          </p:cNvPicPr>
          <p:nvPr/>
        </p:nvPicPr>
        <p:blipFill>
          <a:blip r:embed="rId3"/>
          <a:stretch>
            <a:fillRect/>
          </a:stretch>
        </p:blipFill>
        <p:spPr>
          <a:xfrm>
            <a:off x="5958714" y="3944983"/>
            <a:ext cx="5932305" cy="28397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5797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9258" y="197875"/>
            <a:ext cx="2836183" cy="1200329"/>
          </a:xfrm>
          <a:prstGeom prst="rect">
            <a:avLst/>
          </a:prstGeom>
          <a:noFill/>
        </p:spPr>
        <p:txBody>
          <a:bodyPr wrap="square" rtlCol="0">
            <a:spAutoFit/>
          </a:bodyPr>
          <a:lstStyle/>
          <a:p>
            <a:pPr algn="ctr"/>
            <a:r>
              <a:rPr lang="en-GB" dirty="0"/>
              <a:t>These are a few of the books we may be using to inspire our writing this year</a:t>
            </a:r>
          </a:p>
        </p:txBody>
      </p:sp>
      <p:pic>
        <p:nvPicPr>
          <p:cNvPr id="3082" name="Picture 10" descr="The Sci - Fi Shed - THE LITERACY SH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9533" y="123888"/>
            <a:ext cx="4371975" cy="24479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50925" y="2601025"/>
            <a:ext cx="2534194" cy="276999"/>
          </a:xfrm>
          <a:prstGeom prst="rect">
            <a:avLst/>
          </a:prstGeom>
          <a:noFill/>
        </p:spPr>
        <p:txBody>
          <a:bodyPr wrap="square" rtlCol="0">
            <a:spAutoFit/>
          </a:bodyPr>
          <a:lstStyle/>
          <a:p>
            <a:r>
              <a:rPr lang="en-GB" sz="1200" dirty="0"/>
              <a:t>Pandora Discovered (film)</a:t>
            </a:r>
          </a:p>
        </p:txBody>
      </p:sp>
      <p:pic>
        <p:nvPicPr>
          <p:cNvPr id="3086" name="Picture 14" descr="The Highwayman (Literature) - TV Trop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7560" y="197875"/>
            <a:ext cx="1609967" cy="2299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8" name="Picture 16" descr="Holes: Amazon.co.uk: Sachar, Louis: 9781408809372: Boo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2794" y="2878024"/>
            <a:ext cx="2027006" cy="31707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7111E35-2DD4-41A3-AF99-9539C5EB7490}"/>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99258" y="1732597"/>
            <a:ext cx="2116667" cy="3018292"/>
          </a:xfrm>
          <a:prstGeom prst="rect">
            <a:avLst/>
          </a:prstGeom>
        </p:spPr>
      </p:pic>
      <p:pic>
        <p:nvPicPr>
          <p:cNvPr id="13" name="Picture 12" descr="Oliver Twist (Usborne Young Reading) (Young Reading Series 3)">
            <a:extLst>
              <a:ext uri="{FF2B5EF4-FFF2-40B4-BE49-F238E27FC236}">
                <a16:creationId xmlns:a16="http://schemas.microsoft.com/office/drawing/2014/main" id="{9BAE90ED-C2C3-4AB1-8537-6242111488F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616060" y="3429000"/>
            <a:ext cx="2286140" cy="3088481"/>
          </a:xfrm>
          <a:prstGeom prst="rect">
            <a:avLst/>
          </a:prstGeom>
          <a:noFill/>
          <a:ln>
            <a:noFill/>
          </a:ln>
        </p:spPr>
      </p:pic>
      <p:pic>
        <p:nvPicPr>
          <p:cNvPr id="14" name="Picture 13" descr="C:\Users\david.scurr\AppData\Local\Microsoft\Windows\INetCache\Content.MSO\6E4B9258.tmp">
            <a:extLst>
              <a:ext uri="{FF2B5EF4-FFF2-40B4-BE49-F238E27FC236}">
                <a16:creationId xmlns:a16="http://schemas.microsoft.com/office/drawing/2014/main" id="{FC7D61D2-3201-4715-9672-D506B14A22A8}"/>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198979" y="3151187"/>
            <a:ext cx="2534194" cy="3450961"/>
          </a:xfrm>
          <a:prstGeom prst="rect">
            <a:avLst/>
          </a:prstGeom>
          <a:noFill/>
          <a:ln>
            <a:noFill/>
          </a:ln>
        </p:spPr>
      </p:pic>
    </p:spTree>
    <p:extLst>
      <p:ext uri="{BB962C8B-B14F-4D97-AF65-F5344CB8AC3E}">
        <p14:creationId xmlns:p14="http://schemas.microsoft.com/office/powerpoint/2010/main" val="151524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Maths</a:t>
            </a:r>
            <a:endParaRPr lang="en-GB" dirty="0"/>
          </a:p>
        </p:txBody>
      </p:sp>
      <p:sp>
        <p:nvSpPr>
          <p:cNvPr id="3" name="Content Placeholder 2"/>
          <p:cNvSpPr>
            <a:spLocks noGrp="1"/>
          </p:cNvSpPr>
          <p:nvPr>
            <p:ph idx="1"/>
          </p:nvPr>
        </p:nvSpPr>
        <p:spPr>
          <a:xfrm>
            <a:off x="677334" y="1395819"/>
            <a:ext cx="8596668" cy="3880773"/>
          </a:xfrm>
        </p:spPr>
        <p:txBody>
          <a:bodyPr/>
          <a:lstStyle/>
          <a:p>
            <a:r>
              <a:rPr lang="en-GB" dirty="0"/>
              <a:t>In Year 5 we will build on children’s understanding to work with numbers up to 100,000 and beyond.</a:t>
            </a:r>
          </a:p>
          <a:p>
            <a:r>
              <a:rPr lang="en-GB" dirty="0"/>
              <a:t>We will secure efficient methods for addition, subtraction, multiplication and division, considering when each method is the most suitable.</a:t>
            </a:r>
          </a:p>
          <a:p>
            <a:r>
              <a:rPr lang="en-GB" dirty="0"/>
              <a:t>The main focus of the year will be to develop understanding in fractions and decimals to be able to confidently convert and calculate with and between fractions and decimals and also begin to calculate percentages.</a:t>
            </a:r>
          </a:p>
          <a:p>
            <a:r>
              <a:rPr lang="en-GB" dirty="0"/>
              <a:t>The class will also deepen their learning in measurement and geometry to include further work on converting units of measurement and calculating angles.</a:t>
            </a:r>
          </a:p>
          <a:p>
            <a:endParaRPr lang="en-GB" dirty="0"/>
          </a:p>
        </p:txBody>
      </p:sp>
      <p:pic>
        <p:nvPicPr>
          <p:cNvPr id="6" name="Picture 5"/>
          <p:cNvPicPr>
            <a:picLocks noChangeAspect="1"/>
          </p:cNvPicPr>
          <p:nvPr/>
        </p:nvPicPr>
        <p:blipFill>
          <a:blip r:embed="rId2"/>
          <a:stretch>
            <a:fillRect/>
          </a:stretch>
        </p:blipFill>
        <p:spPr>
          <a:xfrm>
            <a:off x="2799587" y="372554"/>
            <a:ext cx="2315255" cy="663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3"/>
          <a:stretch>
            <a:fillRect/>
          </a:stretch>
        </p:blipFill>
        <p:spPr>
          <a:xfrm>
            <a:off x="5982028" y="355828"/>
            <a:ext cx="2894316" cy="6970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4"/>
          <a:stretch>
            <a:fillRect/>
          </a:stretch>
        </p:blipFill>
        <p:spPr>
          <a:xfrm>
            <a:off x="9943827" y="278815"/>
            <a:ext cx="1657350" cy="1285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5"/>
          <a:stretch>
            <a:fillRect/>
          </a:stretch>
        </p:blipFill>
        <p:spPr>
          <a:xfrm>
            <a:off x="403043" y="4786085"/>
            <a:ext cx="5276850" cy="1666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6"/>
          <a:stretch>
            <a:fillRect/>
          </a:stretch>
        </p:blipFill>
        <p:spPr>
          <a:xfrm>
            <a:off x="9759205" y="2061524"/>
            <a:ext cx="1273902" cy="2161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a:picLocks noChangeAspect="1"/>
          </p:cNvPicPr>
          <p:nvPr/>
        </p:nvPicPr>
        <p:blipFill>
          <a:blip r:embed="rId7"/>
          <a:stretch>
            <a:fillRect/>
          </a:stretch>
        </p:blipFill>
        <p:spPr>
          <a:xfrm>
            <a:off x="6835468" y="4521142"/>
            <a:ext cx="3449354" cy="2196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0369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earning to be the best we can...: Maths: Concrete, Pictorial and  Abs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2731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42516" y="751344"/>
            <a:ext cx="2144683" cy="5632311"/>
          </a:xfrm>
          <a:prstGeom prst="rect">
            <a:avLst/>
          </a:prstGeom>
          <a:solidFill>
            <a:schemeClr val="bg1"/>
          </a:solidFill>
        </p:spPr>
        <p:txBody>
          <a:bodyPr wrap="square" rtlCol="0">
            <a:spAutoFit/>
          </a:bodyPr>
          <a:lstStyle/>
          <a:p>
            <a:endParaRPr lang="en-GB" dirty="0"/>
          </a:p>
          <a:p>
            <a:endParaRPr lang="en-GB" dirty="0"/>
          </a:p>
          <a:p>
            <a:pPr algn="ctr"/>
            <a:r>
              <a:rPr lang="en-GB" dirty="0"/>
              <a:t>We will continue to use a wide range of practical resources to support our work in Maths throughout the year.</a:t>
            </a:r>
          </a:p>
          <a:p>
            <a:pPr algn="ctr"/>
            <a:endParaRPr lang="en-GB" dirty="0"/>
          </a:p>
          <a:p>
            <a:pPr algn="ctr"/>
            <a:r>
              <a:rPr lang="en-GB" dirty="0"/>
              <a:t>This helps children to create a strong visual image of what the maths they are doing represents.</a:t>
            </a:r>
          </a:p>
          <a:p>
            <a:endParaRPr lang="en-GB" dirty="0"/>
          </a:p>
          <a:p>
            <a:endParaRPr lang="en-GB" dirty="0"/>
          </a:p>
          <a:p>
            <a:endParaRPr lang="en-GB" dirty="0"/>
          </a:p>
        </p:txBody>
      </p:sp>
    </p:spTree>
    <p:extLst>
      <p:ext uri="{BB962C8B-B14F-4D97-AF65-F5344CB8AC3E}">
        <p14:creationId xmlns:p14="http://schemas.microsoft.com/office/powerpoint/2010/main" val="22436956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51A9A9D4B02C4AAC3C0C0ADAF64CB8" ma:contentTypeVersion="13" ma:contentTypeDescription="Create a new document." ma:contentTypeScope="" ma:versionID="ea75b95cf14013c9d5161d5be411a534">
  <xsd:schema xmlns:xsd="http://www.w3.org/2001/XMLSchema" xmlns:xs="http://www.w3.org/2001/XMLSchema" xmlns:p="http://schemas.microsoft.com/office/2006/metadata/properties" xmlns:ns2="d54f1ce0-e629-4297-869d-d8ecb3c0f373" xmlns:ns3="7cff7cea-1777-457d-a4e6-b5d41d10d8b1" targetNamespace="http://schemas.microsoft.com/office/2006/metadata/properties" ma:root="true" ma:fieldsID="9fae52c0ccf533075656ffdbc915f521" ns2:_="" ns3:_="">
    <xsd:import namespace="d54f1ce0-e629-4297-869d-d8ecb3c0f373"/>
    <xsd:import namespace="7cff7cea-1777-457d-a4e6-b5d41d10d8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f1ce0-e629-4297-869d-d8ecb3c0f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0de4ddd-ff13-4ef6-9032-2215fe1f83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f7cea-1777-457d-a4e6-b5d41d10d8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6ae4a9c-1a29-4057-b220-ae478c5d92df}" ma:internalName="TaxCatchAll" ma:showField="CatchAllData" ma:web="7cff7cea-1777-457d-a4e6-b5d41d10d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4f1ce0-e629-4297-869d-d8ecb3c0f373">
      <Terms xmlns="http://schemas.microsoft.com/office/infopath/2007/PartnerControls"/>
    </lcf76f155ced4ddcb4097134ff3c332f>
    <TaxCatchAll xmlns="7cff7cea-1777-457d-a4e6-b5d41d10d8b1" xsi:nil="true"/>
  </documentManagement>
</p:properties>
</file>

<file path=customXml/itemProps1.xml><?xml version="1.0" encoding="utf-8"?>
<ds:datastoreItem xmlns:ds="http://schemas.openxmlformats.org/officeDocument/2006/customXml" ds:itemID="{1AB5C3B2-A484-4168-A428-971A7FC54E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f1ce0-e629-4297-869d-d8ecb3c0f373"/>
    <ds:schemaRef ds:uri="7cff7cea-1777-457d-a4e6-b5d41d10d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10F2E4-6615-46DD-9BCA-7ECC865CF214}">
  <ds:schemaRefs>
    <ds:schemaRef ds:uri="http://schemas.microsoft.com/sharepoint/v3/contenttype/forms"/>
  </ds:schemaRefs>
</ds:datastoreItem>
</file>

<file path=customXml/itemProps3.xml><?xml version="1.0" encoding="utf-8"?>
<ds:datastoreItem xmlns:ds="http://schemas.openxmlformats.org/officeDocument/2006/customXml" ds:itemID="{21BA6DC3-2C57-489A-B668-72D04D81AE44}">
  <ds:schemaRefs>
    <ds:schemaRef ds:uri="http://purl.org/dc/terms/"/>
    <ds:schemaRef ds:uri="http://schemas.microsoft.com/office/2006/documentManagement/types"/>
    <ds:schemaRef ds:uri="http://purl.org/dc/dcmitype/"/>
    <ds:schemaRef ds:uri="d54f1ce0-e629-4297-869d-d8ecb3c0f373"/>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7cff7cea-1777-457d-a4e6-b5d41d10d8b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756</TotalTime>
  <Words>1374</Words>
  <Application>Microsoft Office PowerPoint</Application>
  <PresentationFormat>Widescreen</PresentationFormat>
  <Paragraphs>99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Trebuchet MS</vt:lpstr>
      <vt:lpstr>Wingdings</vt:lpstr>
      <vt:lpstr>Wingdings 3</vt:lpstr>
      <vt:lpstr>Facet</vt:lpstr>
      <vt:lpstr>Welcome to Year 5  Biles Class</vt:lpstr>
      <vt:lpstr>Who’s Who</vt:lpstr>
      <vt:lpstr>Key times</vt:lpstr>
      <vt:lpstr>Developing independent learning skills</vt:lpstr>
      <vt:lpstr>Reading</vt:lpstr>
      <vt:lpstr>Writing</vt:lpstr>
      <vt:lpstr>PowerPoint Presentation</vt:lpstr>
      <vt:lpstr>Maths</vt:lpstr>
      <vt:lpstr>PowerPoint Presentation</vt:lpstr>
      <vt:lpstr>Wider curriculum</vt:lpstr>
      <vt:lpstr>Homework</vt:lpstr>
      <vt:lpstr>Fidget Tools</vt:lpstr>
      <vt:lpstr>Assessment</vt:lpstr>
      <vt:lpstr>Communication</vt:lpstr>
      <vt:lpstr>We are looking forward to a great year in  Biles Class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Jane Wilford</cp:lastModifiedBy>
  <cp:revision>67</cp:revision>
  <dcterms:created xsi:type="dcterms:W3CDTF">2022-06-29T10:01:20Z</dcterms:created>
  <dcterms:modified xsi:type="dcterms:W3CDTF">2026-07-02T11:10:02Z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0x010100EA51A9A9D4B02C4AAC3C0C0ADAF64CB8</vt:lpwstr>
  </property>
  <property fmtid="{D5CDD505-2E9C-101B-9397-08002B2CF9AE}" pid="3" name="Order">
    <vt:r8>316800</vt:r8>
  </property>
  <property fmtid="{D5CDD505-2E9C-101B-9397-08002B2CF9AE}" pid="4" name="MediaServiceImageTags">
    <vt:lpwstr/>
  </property>
</Properties>
</file>