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4"/>
  </p:sldMasterIdLst>
  <p:sldIdLst>
    <p:sldId id="256" r:id="rId5"/>
    <p:sldId id="271" r:id="rId6"/>
    <p:sldId id="257" r:id="rId7"/>
    <p:sldId id="266" r:id="rId8"/>
    <p:sldId id="268" r:id="rId9"/>
    <p:sldId id="272" r:id="rId10"/>
    <p:sldId id="267" r:id="rId11"/>
    <p:sldId id="269" r:id="rId12"/>
    <p:sldId id="273" r:id="rId13"/>
    <p:sldId id="270" r:id="rId14"/>
    <p:sldId id="260" r:id="rId15"/>
    <p:sldId id="277" r:id="rId16"/>
    <p:sldId id="278" r:id="rId17"/>
    <p:sldId id="262" r:id="rId18"/>
    <p:sldId id="276" r:id="rId19"/>
    <p:sldId id="279"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113" d="100"/>
          <a:sy n="113" d="100"/>
        </p:scale>
        <p:origin x="4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Adams" userId="4c6f3a62-4b73-4c61-b9ca-a93ed811a15e" providerId="ADAL" clId="{C03CE6B0-26A0-4304-8D72-3F418F1690C4}"/>
    <pc:docChg chg="modSld">
      <pc:chgData name="Caitlin Adams" userId="4c6f3a62-4b73-4c61-b9ca-a93ed811a15e" providerId="ADAL" clId="{C03CE6B0-26A0-4304-8D72-3F418F1690C4}" dt="2026-06-30T13:29:42.188" v="1" actId="20577"/>
      <pc:docMkLst>
        <pc:docMk/>
      </pc:docMkLst>
      <pc:sldChg chg="modSp">
        <pc:chgData name="Caitlin Adams" userId="4c6f3a62-4b73-4c61-b9ca-a93ed811a15e" providerId="ADAL" clId="{C03CE6B0-26A0-4304-8D72-3F418F1690C4}" dt="2026-06-30T13:29:42.188" v="1" actId="20577"/>
        <pc:sldMkLst>
          <pc:docMk/>
          <pc:sldMk cId="3172308498" sldId="270"/>
        </pc:sldMkLst>
        <pc:spChg chg="mod">
          <ac:chgData name="Caitlin Adams" userId="4c6f3a62-4b73-4c61-b9ca-a93ed811a15e" providerId="ADAL" clId="{C03CE6B0-26A0-4304-8D72-3F418F1690C4}" dt="2026-06-30T13:29:42.188" v="1" actId="20577"/>
          <ac:spMkLst>
            <pc:docMk/>
            <pc:sldMk cId="3172308498" sldId="270"/>
            <ac:spMk id="3" creationId="{00000000-0000-0000-0000-000000000000}"/>
          </ac:spMkLst>
        </pc:spChg>
      </pc:sldChg>
    </pc:docChg>
  </pc:docChgLst>
  <pc:docChgLst>
    <pc:chgData name="Catherine Pye" userId="25c5f741-7015-4e01-b208-933bc773a6a3" providerId="ADAL" clId="{CFF2BE00-1B58-4B7C-BD9C-A0E8A0627AAE}"/>
    <pc:docChg chg="custSel modSld">
      <pc:chgData name="Catherine Pye" userId="25c5f741-7015-4e01-b208-933bc773a6a3" providerId="ADAL" clId="{CFF2BE00-1B58-4B7C-BD9C-A0E8A0627AAE}" dt="2026-07-02T14:28:30.127" v="155" actId="1076"/>
      <pc:docMkLst>
        <pc:docMk/>
      </pc:docMkLst>
      <pc:sldChg chg="addSp delSp modSp">
        <pc:chgData name="Catherine Pye" userId="25c5f741-7015-4e01-b208-933bc773a6a3" providerId="ADAL" clId="{CFF2BE00-1B58-4B7C-BD9C-A0E8A0627AAE}" dt="2026-07-02T14:28:30.127" v="155" actId="1076"/>
        <pc:sldMkLst>
          <pc:docMk/>
          <pc:sldMk cId="3146077850" sldId="256"/>
        </pc:sldMkLst>
        <pc:spChg chg="mod">
          <ac:chgData name="Catherine Pye" userId="25c5f741-7015-4e01-b208-933bc773a6a3" providerId="ADAL" clId="{CFF2BE00-1B58-4B7C-BD9C-A0E8A0627AAE}" dt="2026-07-02T13:56:29.871" v="12" actId="20577"/>
          <ac:spMkLst>
            <pc:docMk/>
            <pc:sldMk cId="3146077850" sldId="256"/>
            <ac:spMk id="2" creationId="{00000000-0000-0000-0000-000000000000}"/>
          </ac:spMkLst>
        </pc:spChg>
        <pc:spChg chg="mod">
          <ac:chgData name="Catherine Pye" userId="25c5f741-7015-4e01-b208-933bc773a6a3" providerId="ADAL" clId="{CFF2BE00-1B58-4B7C-BD9C-A0E8A0627AAE}" dt="2026-07-02T13:57:53.093" v="112" actId="20577"/>
          <ac:spMkLst>
            <pc:docMk/>
            <pc:sldMk cId="3146077850" sldId="256"/>
            <ac:spMk id="3" creationId="{00000000-0000-0000-0000-000000000000}"/>
          </ac:spMkLst>
        </pc:spChg>
        <pc:picChg chg="add mod">
          <ac:chgData name="Catherine Pye" userId="25c5f741-7015-4e01-b208-933bc773a6a3" providerId="ADAL" clId="{CFF2BE00-1B58-4B7C-BD9C-A0E8A0627AAE}" dt="2026-07-02T14:28:12.609" v="150" actId="1076"/>
          <ac:picMkLst>
            <pc:docMk/>
            <pc:sldMk cId="3146077850" sldId="256"/>
            <ac:picMk id="4" creationId="{65EA4431-DC36-450B-A242-53B43B9EB4F2}"/>
          </ac:picMkLst>
        </pc:picChg>
        <pc:picChg chg="add del mod">
          <ac:chgData name="Catherine Pye" userId="25c5f741-7015-4e01-b208-933bc773a6a3" providerId="ADAL" clId="{CFF2BE00-1B58-4B7C-BD9C-A0E8A0627AAE}" dt="2026-07-02T11:12:22.778" v="1"/>
          <ac:picMkLst>
            <pc:docMk/>
            <pc:sldMk cId="3146077850" sldId="256"/>
            <ac:picMk id="5" creationId="{7BAEBC38-23BA-4598-8653-8BD1B2343DE5}"/>
          </ac:picMkLst>
        </pc:picChg>
        <pc:picChg chg="add mod modCrop">
          <ac:chgData name="Catherine Pye" userId="25c5f741-7015-4e01-b208-933bc773a6a3" providerId="ADAL" clId="{CFF2BE00-1B58-4B7C-BD9C-A0E8A0627AAE}" dt="2026-07-02T14:28:30.127" v="155" actId="1076"/>
          <ac:picMkLst>
            <pc:docMk/>
            <pc:sldMk cId="3146077850" sldId="256"/>
            <ac:picMk id="2050" creationId="{92AC7B6C-236A-412D-8A3F-69267CECA589}"/>
          </ac:picMkLst>
        </pc:picChg>
        <pc:picChg chg="add mod modCrop">
          <ac:chgData name="Catherine Pye" userId="25c5f741-7015-4e01-b208-933bc773a6a3" providerId="ADAL" clId="{CFF2BE00-1B58-4B7C-BD9C-A0E8A0627AAE}" dt="2026-07-02T14:28:25.619" v="153" actId="14100"/>
          <ac:picMkLst>
            <pc:docMk/>
            <pc:sldMk cId="3146077850" sldId="256"/>
            <ac:picMk id="2052" creationId="{4E4338AD-901D-4C35-B446-C0AEA68CCD31}"/>
          </ac:picMkLst>
        </pc:picChg>
      </pc:sldChg>
      <pc:sldChg chg="addSp delSp modSp">
        <pc:chgData name="Catherine Pye" userId="25c5f741-7015-4e01-b208-933bc773a6a3" providerId="ADAL" clId="{CFF2BE00-1B58-4B7C-BD9C-A0E8A0627AAE}" dt="2026-07-02T14:04:24.065" v="132" actId="1076"/>
        <pc:sldMkLst>
          <pc:docMk/>
          <pc:sldMk cId="3237597136" sldId="275"/>
        </pc:sldMkLst>
        <pc:spChg chg="mod">
          <ac:chgData name="Catherine Pye" userId="25c5f741-7015-4e01-b208-933bc773a6a3" providerId="ADAL" clId="{CFF2BE00-1B58-4B7C-BD9C-A0E8A0627AAE}" dt="2026-07-02T14:02:19.306" v="121" actId="20577"/>
          <ac:spMkLst>
            <pc:docMk/>
            <pc:sldMk cId="3237597136" sldId="275"/>
            <ac:spMk id="2" creationId="{00000000-0000-0000-0000-000000000000}"/>
          </ac:spMkLst>
        </pc:spChg>
        <pc:spChg chg="add del">
          <ac:chgData name="Catherine Pye" userId="25c5f741-7015-4e01-b208-933bc773a6a3" providerId="ADAL" clId="{CFF2BE00-1B58-4B7C-BD9C-A0E8A0627AAE}" dt="2026-07-02T14:03:48.200" v="123"/>
          <ac:spMkLst>
            <pc:docMk/>
            <pc:sldMk cId="3237597136" sldId="275"/>
            <ac:spMk id="3" creationId="{A56E3867-EF76-4EEE-8F68-34C3B6461222}"/>
          </ac:spMkLst>
        </pc:spChg>
        <pc:spChg chg="add del">
          <ac:chgData name="Catherine Pye" userId="25c5f741-7015-4e01-b208-933bc773a6a3" providerId="ADAL" clId="{CFF2BE00-1B58-4B7C-BD9C-A0E8A0627AAE}" dt="2026-07-02T14:04:02.640" v="125" actId="478"/>
          <ac:spMkLst>
            <pc:docMk/>
            <pc:sldMk cId="3237597136" sldId="275"/>
            <ac:spMk id="4" creationId="{CC4004B7-B4B1-4578-A0A4-1A655A53EFD3}"/>
          </ac:spMkLst>
        </pc:spChg>
        <pc:picChg chg="add mod">
          <ac:chgData name="Catherine Pye" userId="25c5f741-7015-4e01-b208-933bc773a6a3" providerId="ADAL" clId="{CFF2BE00-1B58-4B7C-BD9C-A0E8A0627AAE}" dt="2026-07-02T14:04:24.065" v="132" actId="1076"/>
          <ac:picMkLst>
            <pc:docMk/>
            <pc:sldMk cId="3237597136" sldId="275"/>
            <ac:picMk id="5" creationId="{502961DB-2482-4C9B-855C-3F9312CE31D6}"/>
          </ac:picMkLst>
        </pc:picChg>
      </pc:sldChg>
    </pc:docChg>
  </pc:docChgLst>
  <pc:docChgLst>
    <pc:chgData name="Emily Paterson" userId="3bef023c-7678-48ba-b0f4-ba94abe73d63" providerId="ADAL" clId="{8AC3C2EC-A921-4606-ADCC-B01612FDE65A}"/>
    <pc:docChg chg="custSel addSld modSld">
      <pc:chgData name="Emily Paterson" userId="3bef023c-7678-48ba-b0f4-ba94abe73d63" providerId="ADAL" clId="{8AC3C2EC-A921-4606-ADCC-B01612FDE65A}" dt="2026-06-24T09:23:04.346" v="251" actId="20577"/>
      <pc:docMkLst>
        <pc:docMk/>
      </pc:docMkLst>
      <pc:sldChg chg="delSp modSp mod">
        <pc:chgData name="Emily Paterson" userId="3bef023c-7678-48ba-b0f4-ba94abe73d63" providerId="ADAL" clId="{8AC3C2EC-A921-4606-ADCC-B01612FDE65A}" dt="2026-06-24T09:18:54.435" v="88" actId="20577"/>
        <pc:sldMkLst>
          <pc:docMk/>
          <pc:sldMk cId="3146077850" sldId="256"/>
        </pc:sldMkLst>
        <pc:spChg chg="mod">
          <ac:chgData name="Emily Paterson" userId="3bef023c-7678-48ba-b0f4-ba94abe73d63" providerId="ADAL" clId="{8AC3C2EC-A921-4606-ADCC-B01612FDE65A}" dt="2026-06-24T09:18:47.862" v="64" actId="20577"/>
          <ac:spMkLst>
            <pc:docMk/>
            <pc:sldMk cId="3146077850" sldId="256"/>
            <ac:spMk id="2" creationId="{00000000-0000-0000-0000-000000000000}"/>
          </ac:spMkLst>
        </pc:spChg>
        <pc:spChg chg="mod">
          <ac:chgData name="Emily Paterson" userId="3bef023c-7678-48ba-b0f4-ba94abe73d63" providerId="ADAL" clId="{8AC3C2EC-A921-4606-ADCC-B01612FDE65A}" dt="2026-06-24T09:18:54.435" v="88" actId="20577"/>
          <ac:spMkLst>
            <pc:docMk/>
            <pc:sldMk cId="3146077850" sldId="256"/>
            <ac:spMk id="3" creationId="{00000000-0000-0000-0000-000000000000}"/>
          </ac:spMkLst>
        </pc:spChg>
        <pc:picChg chg="del">
          <ac:chgData name="Emily Paterson" userId="3bef023c-7678-48ba-b0f4-ba94abe73d63" providerId="ADAL" clId="{8AC3C2EC-A921-4606-ADCC-B01612FDE65A}" dt="2026-06-24T09:18:41.805" v="60" actId="478"/>
          <ac:picMkLst>
            <pc:docMk/>
            <pc:sldMk cId="3146077850" sldId="256"/>
            <ac:picMk id="9" creationId="{CA8C1067-D182-996D-E322-F92DF78E0E1C}"/>
          </ac:picMkLst>
        </pc:picChg>
        <pc:picChg chg="del">
          <ac:chgData name="Emily Paterson" userId="3bef023c-7678-48ba-b0f4-ba94abe73d63" providerId="ADAL" clId="{8AC3C2EC-A921-4606-ADCC-B01612FDE65A}" dt="2026-06-24T09:18:42.769" v="61" actId="478"/>
          <ac:picMkLst>
            <pc:docMk/>
            <pc:sldMk cId="3146077850" sldId="256"/>
            <ac:picMk id="10" creationId="{4238210B-57BE-73DF-A3B4-93411E8EB496}"/>
          </ac:picMkLst>
        </pc:picChg>
      </pc:sldChg>
      <pc:sldChg chg="modSp mod">
        <pc:chgData name="Emily Paterson" userId="3bef023c-7678-48ba-b0f4-ba94abe73d63" providerId="ADAL" clId="{8AC3C2EC-A921-4606-ADCC-B01612FDE65A}" dt="2026-06-24T09:19:25.646" v="162" actId="14100"/>
        <pc:sldMkLst>
          <pc:docMk/>
          <pc:sldMk cId="3970383833" sldId="257"/>
        </pc:sldMkLst>
        <pc:spChg chg="mod">
          <ac:chgData name="Emily Paterson" userId="3bef023c-7678-48ba-b0f4-ba94abe73d63" providerId="ADAL" clId="{8AC3C2EC-A921-4606-ADCC-B01612FDE65A}" dt="2026-06-24T09:19:25.646" v="162" actId="14100"/>
          <ac:spMkLst>
            <pc:docMk/>
            <pc:sldMk cId="3970383833" sldId="257"/>
            <ac:spMk id="3" creationId="{00000000-0000-0000-0000-000000000000}"/>
          </ac:spMkLst>
        </pc:spChg>
      </pc:sldChg>
      <pc:sldChg chg="modSp">
        <pc:chgData name="Emily Paterson" userId="3bef023c-7678-48ba-b0f4-ba94abe73d63" providerId="ADAL" clId="{8AC3C2EC-A921-4606-ADCC-B01612FDE65A}" dt="2026-06-24T09:21:22.343" v="166" actId="732"/>
        <pc:sldMkLst>
          <pc:docMk/>
          <pc:sldMk cId="3172308498" sldId="270"/>
        </pc:sldMkLst>
        <pc:picChg chg="mod">
          <ac:chgData name="Emily Paterson" userId="3bef023c-7678-48ba-b0f4-ba94abe73d63" providerId="ADAL" clId="{8AC3C2EC-A921-4606-ADCC-B01612FDE65A}" dt="2026-06-24T09:21:22.343" v="166" actId="732"/>
          <ac:picMkLst>
            <pc:docMk/>
            <pc:sldMk cId="3172308498" sldId="270"/>
            <ac:picMk id="3080" creationId="{DA70C662-38BE-42B8-9360-E4E8F72E8029}"/>
          </ac:picMkLst>
        </pc:picChg>
      </pc:sldChg>
      <pc:sldChg chg="addSp delSp modSp mod">
        <pc:chgData name="Emily Paterson" userId="3bef023c-7678-48ba-b0f4-ba94abe73d63" providerId="ADAL" clId="{8AC3C2EC-A921-4606-ADCC-B01612FDE65A}" dt="2026-06-24T09:18:59.286" v="89" actId="478"/>
        <pc:sldMkLst>
          <pc:docMk/>
          <pc:sldMk cId="1099631709" sldId="271"/>
        </pc:sldMkLst>
        <pc:spChg chg="mod">
          <ac:chgData name="Emily Paterson" userId="3bef023c-7678-48ba-b0f4-ba94abe73d63" providerId="ADAL" clId="{8AC3C2EC-A921-4606-ADCC-B01612FDE65A}" dt="2026-06-09T09:07:58.584" v="54" actId="20577"/>
          <ac:spMkLst>
            <pc:docMk/>
            <pc:sldMk cId="1099631709" sldId="271"/>
            <ac:spMk id="3" creationId="{00000000-0000-0000-0000-000000000000}"/>
          </ac:spMkLst>
        </pc:spChg>
        <pc:picChg chg="add mod">
          <ac:chgData name="Emily Paterson" userId="3bef023c-7678-48ba-b0f4-ba94abe73d63" providerId="ADAL" clId="{8AC3C2EC-A921-4606-ADCC-B01612FDE65A}" dt="2026-06-09T09:08:06.130" v="57" actId="1076"/>
          <ac:picMkLst>
            <pc:docMk/>
            <pc:sldMk cId="1099631709" sldId="271"/>
            <ac:picMk id="9" creationId="{8BD20473-95EE-45EF-A4EA-525CAADDBEF8}"/>
          </ac:picMkLst>
        </pc:picChg>
        <pc:picChg chg="del mod">
          <ac:chgData name="Emily Paterson" userId="3bef023c-7678-48ba-b0f4-ba94abe73d63" providerId="ADAL" clId="{8AC3C2EC-A921-4606-ADCC-B01612FDE65A}" dt="2026-06-24T09:18:59.286" v="89" actId="478"/>
          <ac:picMkLst>
            <pc:docMk/>
            <pc:sldMk cId="1099631709" sldId="271"/>
            <ac:picMk id="1029" creationId="{22CE5AA4-87C9-4E69-AACD-F46C203243BD}"/>
          </ac:picMkLst>
        </pc:picChg>
        <pc:picChg chg="add mod">
          <ac:chgData name="Emily Paterson" userId="3bef023c-7678-48ba-b0f4-ba94abe73d63" providerId="ADAL" clId="{8AC3C2EC-A921-4606-ADCC-B01612FDE65A}" dt="2026-06-09T09:06:26.009" v="0"/>
          <ac:picMkLst>
            <pc:docMk/>
            <pc:sldMk cId="1099631709" sldId="271"/>
            <ac:picMk id="2050" creationId="{BA1CC6CD-EA32-4D41-8636-E5B9EBCE98C7}"/>
          </ac:picMkLst>
        </pc:picChg>
      </pc:sldChg>
      <pc:sldChg chg="modSp mod">
        <pc:chgData name="Emily Paterson" userId="3bef023c-7678-48ba-b0f4-ba94abe73d63" providerId="ADAL" clId="{8AC3C2EC-A921-4606-ADCC-B01612FDE65A}" dt="2026-06-24T09:22:23.225" v="183" actId="1076"/>
        <pc:sldMkLst>
          <pc:docMk/>
          <pc:sldMk cId="1771509218" sldId="274"/>
        </pc:sldMkLst>
        <pc:spChg chg="mod">
          <ac:chgData name="Emily Paterson" userId="3bef023c-7678-48ba-b0f4-ba94abe73d63" providerId="ADAL" clId="{8AC3C2EC-A921-4606-ADCC-B01612FDE65A}" dt="2026-06-24T09:22:20.910" v="182" actId="20577"/>
          <ac:spMkLst>
            <pc:docMk/>
            <pc:sldMk cId="1771509218" sldId="274"/>
            <ac:spMk id="3" creationId="{00000000-0000-0000-0000-000000000000}"/>
          </ac:spMkLst>
        </pc:spChg>
        <pc:picChg chg="mod">
          <ac:chgData name="Emily Paterson" userId="3bef023c-7678-48ba-b0f4-ba94abe73d63" providerId="ADAL" clId="{8AC3C2EC-A921-4606-ADCC-B01612FDE65A}" dt="2026-06-24T09:22:23.225" v="183" actId="1076"/>
          <ac:picMkLst>
            <pc:docMk/>
            <pc:sldMk cId="1771509218" sldId="274"/>
            <ac:picMk id="2050" creationId="{00000000-0000-0000-0000-000000000000}"/>
          </ac:picMkLst>
        </pc:picChg>
      </pc:sldChg>
      <pc:sldChg chg="delSp modSp mod">
        <pc:chgData name="Emily Paterson" userId="3bef023c-7678-48ba-b0f4-ba94abe73d63" providerId="ADAL" clId="{8AC3C2EC-A921-4606-ADCC-B01612FDE65A}" dt="2026-06-24T09:22:31.553" v="187" actId="478"/>
        <pc:sldMkLst>
          <pc:docMk/>
          <pc:sldMk cId="3237597136" sldId="275"/>
        </pc:sldMkLst>
        <pc:spChg chg="mod">
          <ac:chgData name="Emily Paterson" userId="3bef023c-7678-48ba-b0f4-ba94abe73d63" providerId="ADAL" clId="{8AC3C2EC-A921-4606-ADCC-B01612FDE65A}" dt="2026-06-24T09:22:30.072" v="186" actId="20577"/>
          <ac:spMkLst>
            <pc:docMk/>
            <pc:sldMk cId="3237597136" sldId="275"/>
            <ac:spMk id="2" creationId="{00000000-0000-0000-0000-000000000000}"/>
          </ac:spMkLst>
        </pc:spChg>
        <pc:picChg chg="del">
          <ac:chgData name="Emily Paterson" userId="3bef023c-7678-48ba-b0f4-ba94abe73d63" providerId="ADAL" clId="{8AC3C2EC-A921-4606-ADCC-B01612FDE65A}" dt="2026-06-24T09:22:31.553" v="187" actId="478"/>
          <ac:picMkLst>
            <pc:docMk/>
            <pc:sldMk cId="3237597136" sldId="275"/>
            <ac:picMk id="1026" creationId="{4C139384-5F00-FA6E-62EC-82E8C992C408}"/>
          </ac:picMkLst>
        </pc:picChg>
      </pc:sldChg>
      <pc:sldChg chg="modSp new mod">
        <pc:chgData name="Emily Paterson" userId="3bef023c-7678-48ba-b0f4-ba94abe73d63" providerId="ADAL" clId="{8AC3C2EC-A921-4606-ADCC-B01612FDE65A}" dt="2026-06-24T09:23:04.346" v="251" actId="20577"/>
        <pc:sldMkLst>
          <pc:docMk/>
          <pc:sldMk cId="3240261845" sldId="279"/>
        </pc:sldMkLst>
        <pc:spChg chg="mod">
          <ac:chgData name="Emily Paterson" userId="3bef023c-7678-48ba-b0f4-ba94abe73d63" providerId="ADAL" clId="{8AC3C2EC-A921-4606-ADCC-B01612FDE65A}" dt="2026-06-24T09:22:50.831" v="205" actId="20577"/>
          <ac:spMkLst>
            <pc:docMk/>
            <pc:sldMk cId="3240261845" sldId="279"/>
            <ac:spMk id="2" creationId="{9959AE93-8A88-CC54-2230-A5D1276A24D5}"/>
          </ac:spMkLst>
        </pc:spChg>
        <pc:spChg chg="mod">
          <ac:chgData name="Emily Paterson" userId="3bef023c-7678-48ba-b0f4-ba94abe73d63" providerId="ADAL" clId="{8AC3C2EC-A921-4606-ADCC-B01612FDE65A}" dt="2026-06-24T09:23:04.346" v="251" actId="20577"/>
          <ac:spMkLst>
            <pc:docMk/>
            <pc:sldMk cId="3240261845" sldId="279"/>
            <ac:spMk id="3" creationId="{6020CCA8-8617-6130-86FE-2439693B2AAD}"/>
          </ac:spMkLst>
        </pc:spChg>
      </pc:sldChg>
    </pc:docChg>
  </pc:docChgLst>
  <pc:docChgLst>
    <pc:chgData name="Caitlin Adams" userId="4c6f3a62-4b73-4c61-b9ca-a93ed811a15e" providerId="ADAL" clId="{0B68696E-DCD8-405A-A25F-48CA2B8776CA}"/>
    <pc:docChg chg="modSld">
      <pc:chgData name="Caitlin Adams" userId="4c6f3a62-4b73-4c61-b9ca-a93ed811a15e" providerId="ADAL" clId="{0B68696E-DCD8-405A-A25F-48CA2B8776CA}" dt="2026-07-07T07:25:12.721" v="4" actId="1076"/>
      <pc:docMkLst>
        <pc:docMk/>
      </pc:docMkLst>
      <pc:sldChg chg="addSp delSp modSp">
        <pc:chgData name="Caitlin Adams" userId="4c6f3a62-4b73-4c61-b9ca-a93ed811a15e" providerId="ADAL" clId="{0B68696E-DCD8-405A-A25F-48CA2B8776CA}" dt="2026-07-07T07:25:12.721" v="4" actId="1076"/>
        <pc:sldMkLst>
          <pc:docMk/>
          <pc:sldMk cId="1515242747" sldId="267"/>
        </pc:sldMkLst>
        <pc:picChg chg="add mod">
          <ac:chgData name="Caitlin Adams" userId="4c6f3a62-4b73-4c61-b9ca-a93ed811a15e" providerId="ADAL" clId="{0B68696E-DCD8-405A-A25F-48CA2B8776CA}" dt="2026-07-07T07:25:12.721" v="4" actId="1076"/>
          <ac:picMkLst>
            <pc:docMk/>
            <pc:sldMk cId="1515242747" sldId="267"/>
            <ac:picMk id="4" creationId="{B139EFA1-504B-4E86-AC04-696C46658283}"/>
          </ac:picMkLst>
        </pc:picChg>
        <pc:picChg chg="del">
          <ac:chgData name="Caitlin Adams" userId="4c6f3a62-4b73-4c61-b9ca-a93ed811a15e" providerId="ADAL" clId="{0B68696E-DCD8-405A-A25F-48CA2B8776CA}" dt="2026-07-07T07:24:48.994" v="0" actId="478"/>
          <ac:picMkLst>
            <pc:docMk/>
            <pc:sldMk cId="1515242747" sldId="267"/>
            <ac:picMk id="1028"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62020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809729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61383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837425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0003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692020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138360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0737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670176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109632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3A6EC9-9FC7-48B7-AF77-4BED03FEA232}"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059444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3A6EC9-9FC7-48B7-AF77-4BED03FEA232}" type="datetimeFigureOut">
              <a:rPr lang="en-GB" smtClean="0"/>
              <a:t>07/07/2026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720725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3A6EC9-9FC7-48B7-AF77-4BED03FEA232}" type="datetimeFigureOut">
              <a:rPr lang="en-GB" smtClean="0"/>
              <a:t>07/07/2026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34714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A6EC9-9FC7-48B7-AF77-4BED03FEA232}" type="datetimeFigureOut">
              <a:rPr lang="en-GB" smtClean="0"/>
              <a:t>07/07/2026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28748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441098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9298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3A6EC9-9FC7-48B7-AF77-4BED03FEA232}" type="datetimeFigureOut">
              <a:rPr lang="en-GB" smtClean="0"/>
              <a:t>07/07/2026</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D1BA6E2-BD08-466B-A541-147986722F62}" type="slidenum">
              <a:rPr lang="en-GB" smtClean="0"/>
              <a:t>‹#›</a:t>
            </a:fld>
            <a:endParaRPr lang="en-GB"/>
          </a:p>
        </p:txBody>
      </p:sp>
    </p:spTree>
    <p:extLst>
      <p:ext uri="{BB962C8B-B14F-4D97-AF65-F5344CB8AC3E}">
        <p14:creationId xmlns:p14="http://schemas.microsoft.com/office/powerpoint/2010/main" val="361386508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4342" y="141353"/>
            <a:ext cx="7889966" cy="1856274"/>
          </a:xfrm>
        </p:spPr>
        <p:txBody>
          <a:bodyPr/>
          <a:lstStyle/>
          <a:p>
            <a:pPr algn="ctr"/>
            <a:r>
              <a:rPr lang="en-US" dirty="0"/>
              <a:t>Welcome to Year 6  </a:t>
            </a:r>
            <a:br>
              <a:rPr lang="en-US" dirty="0"/>
            </a:br>
            <a:r>
              <a:rPr lang="en-US" dirty="0"/>
              <a:t>Capaldi Class</a:t>
            </a:r>
            <a:endParaRPr lang="en-GB" dirty="0"/>
          </a:p>
        </p:txBody>
      </p:sp>
      <p:sp>
        <p:nvSpPr>
          <p:cNvPr id="3" name="Subtitle 2"/>
          <p:cNvSpPr>
            <a:spLocks noGrp="1"/>
          </p:cNvSpPr>
          <p:nvPr>
            <p:ph type="subTitle" idx="1"/>
          </p:nvPr>
        </p:nvSpPr>
        <p:spPr>
          <a:xfrm>
            <a:off x="1894342" y="1981521"/>
            <a:ext cx="7766936" cy="1096899"/>
          </a:xfrm>
        </p:spPr>
        <p:txBody>
          <a:bodyPr>
            <a:normAutofit lnSpcReduction="10000"/>
          </a:bodyPr>
          <a:lstStyle/>
          <a:p>
            <a:pPr algn="ctr"/>
            <a:r>
              <a:rPr lang="en-GB" dirty="0"/>
              <a:t>This year our classes are named after people who have overcome challenges in their lives and become pioneers for inclusion. Lewis Capaldi is a chart-topping singer-songwriter across the globe who has Tourette’s syndrome.</a:t>
            </a:r>
          </a:p>
        </p:txBody>
      </p:sp>
      <p:pic>
        <p:nvPicPr>
          <p:cNvPr id="4" name="Picture 3">
            <a:extLst>
              <a:ext uri="{FF2B5EF4-FFF2-40B4-BE49-F238E27FC236}">
                <a16:creationId xmlns:a16="http://schemas.microsoft.com/office/drawing/2014/main" id="{65EA4431-DC36-450B-A242-53B43B9EB4F2}"/>
              </a:ext>
            </a:extLst>
          </p:cNvPr>
          <p:cNvPicPr>
            <a:picLocks noChangeAspect="1"/>
          </p:cNvPicPr>
          <p:nvPr/>
        </p:nvPicPr>
        <p:blipFill>
          <a:blip r:embed="rId2"/>
          <a:stretch>
            <a:fillRect/>
          </a:stretch>
        </p:blipFill>
        <p:spPr>
          <a:xfrm>
            <a:off x="3898437" y="3021744"/>
            <a:ext cx="4088266" cy="3497145"/>
          </a:xfrm>
          <a:prstGeom prst="rect">
            <a:avLst/>
          </a:prstGeom>
        </p:spPr>
      </p:pic>
      <p:pic>
        <p:nvPicPr>
          <p:cNvPr id="2050" name="Picture 2" descr="Lewis Capaldi is unapologetically himself during Wembley Arena show | Metro  News">
            <a:extLst>
              <a:ext uri="{FF2B5EF4-FFF2-40B4-BE49-F238E27FC236}">
                <a16:creationId xmlns:a16="http://schemas.microsoft.com/office/drawing/2014/main" id="{92AC7B6C-236A-412D-8A3F-69267CECA5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50" r="15870"/>
          <a:stretch/>
        </p:blipFill>
        <p:spPr bwMode="auto">
          <a:xfrm>
            <a:off x="8109733" y="3021744"/>
            <a:ext cx="3890106" cy="35688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ewis Capaldi - Before You Go (Live from Brixton Academy, London, 2019)">
            <a:extLst>
              <a:ext uri="{FF2B5EF4-FFF2-40B4-BE49-F238E27FC236}">
                <a16:creationId xmlns:a16="http://schemas.microsoft.com/office/drawing/2014/main" id="{4E4338AD-901D-4C35-B446-C0AEA68CCD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145" r="8701"/>
          <a:stretch/>
        </p:blipFill>
        <p:spPr bwMode="auto">
          <a:xfrm>
            <a:off x="92257" y="3021744"/>
            <a:ext cx="3683150" cy="349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07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Wider curriculum</a:t>
            </a:r>
            <a:endParaRPr lang="en-GB" dirty="0"/>
          </a:p>
        </p:txBody>
      </p:sp>
      <p:sp>
        <p:nvSpPr>
          <p:cNvPr id="3" name="Content Placeholder 2"/>
          <p:cNvSpPr>
            <a:spLocks noGrp="1"/>
          </p:cNvSpPr>
          <p:nvPr>
            <p:ph idx="1"/>
          </p:nvPr>
        </p:nvSpPr>
        <p:spPr>
          <a:xfrm>
            <a:off x="677334" y="1323703"/>
            <a:ext cx="11156078" cy="5280297"/>
          </a:xfrm>
        </p:spPr>
        <p:txBody>
          <a:bodyPr>
            <a:normAutofit/>
          </a:bodyPr>
          <a:lstStyle/>
          <a:p>
            <a:r>
              <a:rPr lang="en-US" dirty="0"/>
              <a:t>We have lots of interesting topics in store this year. Our learning will include:</a:t>
            </a:r>
          </a:p>
          <a:p>
            <a:endParaRPr lang="en-US" dirty="0"/>
          </a:p>
          <a:p>
            <a:endParaRPr lang="en-US" dirty="0"/>
          </a:p>
          <a:p>
            <a:endParaRPr lang="en-US" dirty="0"/>
          </a:p>
          <a:p>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r>
              <a:rPr lang="en-US" dirty="0"/>
              <a:t> Ancient Greece			       California                Crime &amp; Punishment Through Time           Circulation</a:t>
            </a:r>
          </a:p>
          <a:p>
            <a:pPr marL="0" indent="0">
              <a:buNone/>
            </a:pPr>
            <a:endParaRPr lang="en-US" dirty="0"/>
          </a:p>
          <a:p>
            <a:r>
              <a:rPr lang="en-US" dirty="0"/>
              <a:t>Year 6 will be taught Science, History, Geography, Music, Computing, PSHE, RE, Art, DT, French and PE each week. </a:t>
            </a:r>
          </a:p>
        </p:txBody>
      </p:sp>
      <p:sp>
        <p:nvSpPr>
          <p:cNvPr id="4" name="AutoShape 8" descr="The Great Fire of Lond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0" name="Picture 2" descr="Ancient Greece - Wikip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5" y="2337614"/>
            <a:ext cx="3128682" cy="20857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alifornia – Travel guide at Wikivoyage">
            <a:extLst>
              <a:ext uri="{FF2B5EF4-FFF2-40B4-BE49-F238E27FC236}">
                <a16:creationId xmlns:a16="http://schemas.microsoft.com/office/drawing/2014/main" id="{FF8EFD00-E5C2-4535-8144-739BCF637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056" y="1858681"/>
            <a:ext cx="2548523" cy="290021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eelers – Steve Proctor – MPAGB, BPE5, PPSA">
            <a:extLst>
              <a:ext uri="{FF2B5EF4-FFF2-40B4-BE49-F238E27FC236}">
                <a16:creationId xmlns:a16="http://schemas.microsoft.com/office/drawing/2014/main" id="{258CD6BA-304C-48D0-9751-A1BEB866F4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2986" y="1858681"/>
            <a:ext cx="2320174" cy="290021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What is Circulation? - Twinkl">
            <a:extLst>
              <a:ext uri="{FF2B5EF4-FFF2-40B4-BE49-F238E27FC236}">
                <a16:creationId xmlns:a16="http://schemas.microsoft.com/office/drawing/2014/main" id="{DA70C662-38BE-42B8-9360-E4E8F72E802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49" r="30516"/>
          <a:stretch>
            <a:fillRect/>
          </a:stretch>
        </p:blipFill>
        <p:spPr bwMode="auto">
          <a:xfrm>
            <a:off x="9885409" y="1930400"/>
            <a:ext cx="1948003" cy="2688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308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5039" y="164256"/>
            <a:ext cx="3543763" cy="911396"/>
          </a:xfrm>
        </p:spPr>
        <p:txBody>
          <a:bodyPr/>
          <a:lstStyle/>
          <a:p>
            <a:r>
              <a:rPr lang="en-US" dirty="0"/>
              <a:t>Homework</a:t>
            </a:r>
            <a:endParaRPr lang="en-GB" dirty="0"/>
          </a:p>
        </p:txBody>
      </p:sp>
      <p:sp>
        <p:nvSpPr>
          <p:cNvPr id="3" name="Subtitle 2"/>
          <p:cNvSpPr>
            <a:spLocks noGrp="1"/>
          </p:cNvSpPr>
          <p:nvPr>
            <p:ph type="subTitle" idx="1"/>
          </p:nvPr>
        </p:nvSpPr>
        <p:spPr>
          <a:xfrm>
            <a:off x="630614" y="1075653"/>
            <a:ext cx="7708135" cy="5368690"/>
          </a:xfrm>
        </p:spPr>
        <p:txBody>
          <a:bodyPr>
            <a:normAutofit fontScale="77500" lnSpcReduction="20000"/>
          </a:bodyPr>
          <a:lstStyle/>
          <a:p>
            <a:pPr marL="285750" indent="-285750" algn="l">
              <a:buFont typeface="Wingdings" panose="05000000000000000000" pitchFamily="2" charset="2"/>
              <a:buChar char="Ø"/>
            </a:pPr>
            <a:r>
              <a:rPr lang="en-US" sz="2000" dirty="0"/>
              <a:t>In Year 6 we encourage the children to take responsibility for their own homework, building good routines in preparation for secondary school.</a:t>
            </a:r>
          </a:p>
          <a:p>
            <a:pPr algn="l">
              <a:spcAft>
                <a:spcPts val="600"/>
              </a:spcAft>
            </a:pPr>
            <a:r>
              <a:rPr lang="en-US" sz="2000" dirty="0"/>
              <a:t>The expectations are:</a:t>
            </a:r>
          </a:p>
          <a:p>
            <a:pPr marL="285750" indent="-285750" algn="l">
              <a:spcAft>
                <a:spcPts val="600"/>
              </a:spcAft>
              <a:buFont typeface="Arial" panose="020B0604020202020204" pitchFamily="34" charset="0"/>
              <a:buChar char="•"/>
            </a:pPr>
            <a:r>
              <a:rPr lang="en-US" sz="2000" dirty="0"/>
              <a:t>Daily reading (regular reading is so important!)</a:t>
            </a:r>
          </a:p>
          <a:p>
            <a:pPr algn="l">
              <a:spcAft>
                <a:spcPts val="600"/>
              </a:spcAft>
            </a:pPr>
            <a:r>
              <a:rPr lang="en-US" sz="2000" dirty="0"/>
              <a:t>	(aim for fifteen minutes a day, or a chapter of your book)</a:t>
            </a:r>
          </a:p>
          <a:p>
            <a:pPr marL="285750" indent="-285750" algn="l">
              <a:spcAft>
                <a:spcPts val="600"/>
              </a:spcAft>
              <a:buFont typeface="Arial" panose="020B0604020202020204" pitchFamily="34" charset="0"/>
              <a:buChar char="•"/>
            </a:pPr>
            <a:r>
              <a:rPr lang="en-US" sz="2000" dirty="0"/>
              <a:t>Weekly spelling practice</a:t>
            </a:r>
          </a:p>
          <a:p>
            <a:pPr algn="l">
              <a:lnSpc>
                <a:spcPct val="170000"/>
              </a:lnSpc>
              <a:spcAft>
                <a:spcPts val="600"/>
              </a:spcAft>
            </a:pPr>
            <a:r>
              <a:rPr lang="en-US" sz="2000" dirty="0"/>
              <a:t>	(this will be on paper, with the additional option to play online games  	via Spelling Shed)</a:t>
            </a:r>
          </a:p>
          <a:p>
            <a:pPr marL="285750" indent="-285750" algn="l">
              <a:spcAft>
                <a:spcPts val="600"/>
              </a:spcAft>
              <a:buFont typeface="Arial" panose="020B0604020202020204" pitchFamily="34" charset="0"/>
              <a:buChar char="•"/>
            </a:pPr>
            <a:r>
              <a:rPr lang="en-US" sz="2000" dirty="0"/>
              <a:t>Maths facts practice </a:t>
            </a:r>
          </a:p>
          <a:p>
            <a:pPr algn="l">
              <a:spcAft>
                <a:spcPts val="600"/>
              </a:spcAft>
            </a:pPr>
            <a:r>
              <a:rPr lang="en-US" sz="2000" dirty="0"/>
              <a:t>	(via Times Table Rockstars / </a:t>
            </a:r>
            <a:r>
              <a:rPr lang="en-US" sz="2000" dirty="0" err="1"/>
              <a:t>Maths</a:t>
            </a:r>
            <a:r>
              <a:rPr lang="en-US" sz="2000" dirty="0"/>
              <a:t> Shed – 10 minutes a day)</a:t>
            </a:r>
          </a:p>
          <a:p>
            <a:pPr marL="285750" indent="-285750" algn="l">
              <a:spcAft>
                <a:spcPts val="600"/>
              </a:spcAft>
              <a:buFont typeface="Arial" panose="020B0604020202020204" pitchFamily="34" charset="0"/>
              <a:buChar char="•"/>
            </a:pPr>
            <a:r>
              <a:rPr lang="en-US" sz="2000" dirty="0"/>
              <a:t>Grammar revision</a:t>
            </a:r>
          </a:p>
          <a:p>
            <a:pPr algn="l">
              <a:spcAft>
                <a:spcPts val="600"/>
              </a:spcAft>
            </a:pPr>
            <a:r>
              <a:rPr lang="en-US" sz="2000" dirty="0"/>
              <a:t>	(worksheet-based)</a:t>
            </a:r>
            <a:endParaRPr lang="en-US" sz="1400" i="1" dirty="0"/>
          </a:p>
          <a:p>
            <a:pPr marL="285750" indent="-285750" algn="l">
              <a:spcAft>
                <a:spcPts val="600"/>
              </a:spcAft>
              <a:buFont typeface="Arial" panose="020B0604020202020204" pitchFamily="34" charset="0"/>
              <a:buChar char="•"/>
            </a:pPr>
            <a:r>
              <a:rPr lang="en-US" sz="2000" dirty="0" err="1"/>
              <a:t>Maths</a:t>
            </a:r>
            <a:r>
              <a:rPr lang="en-US" sz="2000" dirty="0"/>
              <a:t> revision</a:t>
            </a:r>
          </a:p>
          <a:p>
            <a:pPr algn="l">
              <a:spcAft>
                <a:spcPts val="600"/>
              </a:spcAft>
            </a:pPr>
            <a:r>
              <a:rPr lang="en-US" sz="2000" dirty="0"/>
              <a:t>	(worksheet-based)</a:t>
            </a:r>
            <a:endParaRPr lang="en-US" sz="1400" i="1" dirty="0"/>
          </a:p>
        </p:txBody>
      </p:sp>
      <p:pic>
        <p:nvPicPr>
          <p:cNvPr id="8200" name="Picture 8" descr="EdShed Web Game - Spelling Shed and MathSh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35264" y="2842000"/>
            <a:ext cx="1810022" cy="9526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8" name="Picture 8" descr="Tackling Mid-Summer Boredom with Books and Activities | The Buzz Magazin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5440" y="320531"/>
            <a:ext cx="3387875" cy="22444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32" name="Picture 12" descr="Time Tables Rock Stars » Elmwood Junior Schoo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6434" y="5027306"/>
            <a:ext cx="1562690" cy="1135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D2A2BCC-A040-6013-DF44-BAD83F2D42A6}"/>
              </a:ext>
            </a:extLst>
          </p:cNvPr>
          <p:cNvPicPr>
            <a:picLocks noChangeAspect="1"/>
          </p:cNvPicPr>
          <p:nvPr/>
        </p:nvPicPr>
        <p:blipFill>
          <a:blip r:embed="rId5"/>
          <a:stretch>
            <a:fillRect/>
          </a:stretch>
        </p:blipFill>
        <p:spPr>
          <a:xfrm>
            <a:off x="8235876" y="2903271"/>
            <a:ext cx="1242948" cy="1782743"/>
          </a:xfrm>
          <a:prstGeom prst="rect">
            <a:avLst/>
          </a:prstGeom>
        </p:spPr>
      </p:pic>
      <p:pic>
        <p:nvPicPr>
          <p:cNvPr id="6" name="Picture 5">
            <a:extLst>
              <a:ext uri="{FF2B5EF4-FFF2-40B4-BE49-F238E27FC236}">
                <a16:creationId xmlns:a16="http://schemas.microsoft.com/office/drawing/2014/main" id="{7F2B2BB6-F344-F65F-B475-03CEF8102601}"/>
              </a:ext>
            </a:extLst>
          </p:cNvPr>
          <p:cNvPicPr>
            <a:picLocks noChangeAspect="1"/>
          </p:cNvPicPr>
          <p:nvPr/>
        </p:nvPicPr>
        <p:blipFill>
          <a:blip r:embed="rId6"/>
          <a:stretch>
            <a:fillRect/>
          </a:stretch>
        </p:blipFill>
        <p:spPr>
          <a:xfrm>
            <a:off x="9702891" y="4071644"/>
            <a:ext cx="2274767" cy="2697714"/>
          </a:xfrm>
          <a:prstGeom prst="rect">
            <a:avLst/>
          </a:prstGeom>
        </p:spPr>
      </p:pic>
    </p:spTree>
    <p:extLst>
      <p:ext uri="{BB962C8B-B14F-4D97-AF65-F5344CB8AC3E}">
        <p14:creationId xmlns:p14="http://schemas.microsoft.com/office/powerpoint/2010/main" val="3233730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esh and Marble Monkey Fidget – Classroom Management Toolbox">
            <a:extLst>
              <a:ext uri="{FF2B5EF4-FFF2-40B4-BE49-F238E27FC236}">
                <a16:creationId xmlns:a16="http://schemas.microsoft.com/office/drawing/2014/main" id="{CEA7D444-6A29-4A73-BA67-089AB7F24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1922" y="205051"/>
            <a:ext cx="3022977" cy="18817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7F8031-4EA2-4028-AAAB-83C8E52307EC}"/>
              </a:ext>
            </a:extLst>
          </p:cNvPr>
          <p:cNvSpPr>
            <a:spLocks noGrp="1"/>
          </p:cNvSpPr>
          <p:nvPr>
            <p:ph type="title"/>
          </p:nvPr>
        </p:nvSpPr>
        <p:spPr/>
        <p:txBody>
          <a:bodyPr/>
          <a:lstStyle/>
          <a:p>
            <a:r>
              <a:rPr lang="en-GB" dirty="0"/>
              <a:t>Fidget Tools</a:t>
            </a:r>
          </a:p>
        </p:txBody>
      </p:sp>
      <p:sp>
        <p:nvSpPr>
          <p:cNvPr id="3" name="Content Placeholder 2">
            <a:extLst>
              <a:ext uri="{FF2B5EF4-FFF2-40B4-BE49-F238E27FC236}">
                <a16:creationId xmlns:a16="http://schemas.microsoft.com/office/drawing/2014/main" id="{99722769-2D9F-4032-B81F-25D07AEBB9BA}"/>
              </a:ext>
            </a:extLst>
          </p:cNvPr>
          <p:cNvSpPr>
            <a:spLocks noGrp="1"/>
          </p:cNvSpPr>
          <p:nvPr>
            <p:ph idx="1"/>
          </p:nvPr>
        </p:nvSpPr>
        <p:spPr/>
        <p:txBody>
          <a:bodyPr/>
          <a:lstStyle/>
          <a:p>
            <a:r>
              <a:rPr lang="en-GB" dirty="0"/>
              <a:t>Some children are offered a ‘fidget tool’ in class to keep their hands busy while needing to focus for a longer period of listening</a:t>
            </a:r>
          </a:p>
          <a:p>
            <a:r>
              <a:rPr lang="en-GB" dirty="0"/>
              <a:t>These will be given out by the school, as judged beneficial by the class teacher or SENDCO</a:t>
            </a:r>
          </a:p>
          <a:p>
            <a:r>
              <a:rPr lang="en-GB" dirty="0"/>
              <a:t>Please do not send in a fidget toy from home, but if you suspect your child may benefit from one, you are welcome to drop us an email and we will monitor their needs and supply one if we feel it will have a beneficial effect. In practice, some children are more distracted by the fidget item itself than they are without it!</a:t>
            </a:r>
          </a:p>
          <a:p>
            <a:r>
              <a:rPr lang="en-GB" dirty="0"/>
              <a:t>We have other tools in school that can support children, especially those with Special Educational Needs and Disabilities, which will be provided as necessary</a:t>
            </a:r>
          </a:p>
        </p:txBody>
      </p:sp>
      <p:pic>
        <p:nvPicPr>
          <p:cNvPr id="2054" name="Picture 6" descr="Stretchy String Fidget Toys (Pack of 6)">
            <a:extLst>
              <a:ext uri="{FF2B5EF4-FFF2-40B4-BE49-F238E27FC236}">
                <a16:creationId xmlns:a16="http://schemas.microsoft.com/office/drawing/2014/main" id="{220D72C3-D10D-4957-B68B-81F1D3CF6A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4224" y="2241272"/>
            <a:ext cx="1692136" cy="16992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cs Textured Soft Worry Stone, Thumb Worry Sensory Stones Calming Toys  for Kids Textured Colored Worry Stones Silicone for Student Children Stress  ...">
            <a:extLst>
              <a:ext uri="{FF2B5EF4-FFF2-40B4-BE49-F238E27FC236}">
                <a16:creationId xmlns:a16="http://schemas.microsoft.com/office/drawing/2014/main" id="{699BEDC1-84D8-4B8A-83C0-0FD6BE0509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9679" y="156389"/>
            <a:ext cx="1930400" cy="19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23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F8036-B872-43DA-82B6-1904A1E20970}"/>
              </a:ext>
            </a:extLst>
          </p:cNvPr>
          <p:cNvSpPr>
            <a:spLocks noGrp="1"/>
          </p:cNvSpPr>
          <p:nvPr>
            <p:ph type="title"/>
          </p:nvPr>
        </p:nvSpPr>
        <p:spPr/>
        <p:txBody>
          <a:bodyPr/>
          <a:lstStyle/>
          <a:p>
            <a:r>
              <a:rPr lang="en-GB" dirty="0"/>
              <a:t>Pencil Cases</a:t>
            </a:r>
          </a:p>
        </p:txBody>
      </p:sp>
      <p:sp>
        <p:nvSpPr>
          <p:cNvPr id="3" name="Content Placeholder 2">
            <a:extLst>
              <a:ext uri="{FF2B5EF4-FFF2-40B4-BE49-F238E27FC236}">
                <a16:creationId xmlns:a16="http://schemas.microsoft.com/office/drawing/2014/main" id="{22451B4B-1E58-4C70-88E1-24D51F49AA1B}"/>
              </a:ext>
            </a:extLst>
          </p:cNvPr>
          <p:cNvSpPr>
            <a:spLocks noGrp="1"/>
          </p:cNvSpPr>
          <p:nvPr>
            <p:ph idx="1"/>
          </p:nvPr>
        </p:nvSpPr>
        <p:spPr>
          <a:xfrm>
            <a:off x="677334" y="1786784"/>
            <a:ext cx="8596668" cy="4856063"/>
          </a:xfrm>
        </p:spPr>
        <p:txBody>
          <a:bodyPr>
            <a:normAutofit/>
          </a:bodyPr>
          <a:lstStyle/>
          <a:p>
            <a:r>
              <a:rPr lang="en-GB" dirty="0"/>
              <a:t>In Year Six, children are welcome to bring in a pencil case from home</a:t>
            </a:r>
          </a:p>
          <a:p>
            <a:r>
              <a:rPr lang="en-GB" dirty="0"/>
              <a:t>However, if they do not wish to, we have all the necessary equipment available </a:t>
            </a:r>
            <a:r>
              <a:rPr lang="en-GB" dirty="0">
                <a:sym typeface="Wingdings" panose="05000000000000000000" pitchFamily="2" charset="2"/>
              </a:rPr>
              <a:t> </a:t>
            </a:r>
            <a:endParaRPr lang="en-GB" dirty="0"/>
          </a:p>
          <a:p>
            <a:r>
              <a:rPr lang="en-GB" dirty="0"/>
              <a:t>Children who bring their own pencil case will need either a pencil or a handwriting pen (not biro) to write with and a pencil for maths</a:t>
            </a:r>
          </a:p>
          <a:p>
            <a:r>
              <a:rPr lang="en-GB" dirty="0"/>
              <a:t>They are welcome to use a pencil grip that suits them</a:t>
            </a:r>
          </a:p>
          <a:p>
            <a:r>
              <a:rPr lang="en-GB" dirty="0"/>
              <a:t>They would also benefit from a ruler, eraser, and possibly a small </a:t>
            </a:r>
            <a:r>
              <a:rPr lang="en-GB" dirty="0" err="1"/>
              <a:t>gluestick</a:t>
            </a:r>
            <a:endParaRPr lang="en-GB" dirty="0"/>
          </a:p>
          <a:p>
            <a:r>
              <a:rPr lang="en-GB" dirty="0"/>
              <a:t>If they bring a pencil sharpener, please ensure it is not electric-powered</a:t>
            </a:r>
          </a:p>
          <a:p>
            <a:r>
              <a:rPr lang="en-GB" dirty="0"/>
              <a:t>We use ‘purple polishing pens’ to edit our work, which we can supply or they can bring in their own – this is the only biro we use</a:t>
            </a:r>
          </a:p>
          <a:p>
            <a:r>
              <a:rPr lang="en-GB" dirty="0"/>
              <a:t>We occasionally use highlighters, protractors and colour pencils, but there is no need to buy unless you wish to</a:t>
            </a:r>
          </a:p>
        </p:txBody>
      </p:sp>
      <p:pic>
        <p:nvPicPr>
          <p:cNvPr id="4100" name="Picture 4" descr="MANUSCRIPT (Pack of 20) Blue Handwriting Pens Comfort Grip School Kids  Handwriter : Amazon.co.uk: Stationery &amp; Office Supplies">
            <a:extLst>
              <a:ext uri="{FF2B5EF4-FFF2-40B4-BE49-F238E27FC236}">
                <a16:creationId xmlns:a16="http://schemas.microsoft.com/office/drawing/2014/main" id="{22E53B6F-2132-4A41-8F9A-8C9F6C8223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6884" y="80684"/>
            <a:ext cx="1320800" cy="13208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B0B4AF14-DBB8-469E-AE66-AC0103A5F1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515453" y="303583"/>
            <a:ext cx="1320801" cy="132080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Bic Cristal Fun Ballpoint Pen PURPLE - Pack of 10 - BRAND NEW">
            <a:extLst>
              <a:ext uri="{FF2B5EF4-FFF2-40B4-BE49-F238E27FC236}">
                <a16:creationId xmlns:a16="http://schemas.microsoft.com/office/drawing/2014/main" id="{B1BEB9CE-4983-44F0-9A03-8D3915A9C9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157602" y="351311"/>
            <a:ext cx="1129456" cy="112945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image 1 of Shatter Resistant 30cm Plastic Ruler by Janrax">
            <a:extLst>
              <a:ext uri="{FF2B5EF4-FFF2-40B4-BE49-F238E27FC236}">
                <a16:creationId xmlns:a16="http://schemas.microsoft.com/office/drawing/2014/main" id="{04EA61E0-5D1D-4EC9-9121-25FE4328975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9963149" y="1930400"/>
            <a:ext cx="1999128" cy="1999128"/>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F37FEED9-2D44-4567-A094-242380231E9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45190" y="4518803"/>
            <a:ext cx="1522559" cy="1522559"/>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211772778_alt">
            <a:extLst>
              <a:ext uri="{FF2B5EF4-FFF2-40B4-BE49-F238E27FC236}">
                <a16:creationId xmlns:a16="http://schemas.microsoft.com/office/drawing/2014/main" id="{7774492F-C0B5-4B4B-ADE0-C2BCF450A10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09855" y="317411"/>
            <a:ext cx="1153294" cy="1153294"/>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213339488_alt">
            <a:extLst>
              <a:ext uri="{FF2B5EF4-FFF2-40B4-BE49-F238E27FC236}">
                <a16:creationId xmlns:a16="http://schemas.microsoft.com/office/drawing/2014/main" id="{7D0BF5AB-FC21-4BF7-9AA3-1A10ACCD28C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38567" y="348183"/>
            <a:ext cx="1135806" cy="1135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489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951" y="313717"/>
            <a:ext cx="8596668" cy="1320800"/>
          </a:xfrm>
        </p:spPr>
        <p:txBody>
          <a:bodyPr/>
          <a:lstStyle/>
          <a:p>
            <a:r>
              <a:rPr lang="en-GB" dirty="0"/>
              <a:t>Progress reports</a:t>
            </a:r>
          </a:p>
        </p:txBody>
      </p:sp>
      <p:sp>
        <p:nvSpPr>
          <p:cNvPr id="3" name="Content Placeholder 2"/>
          <p:cNvSpPr>
            <a:spLocks noGrp="1"/>
          </p:cNvSpPr>
          <p:nvPr>
            <p:ph idx="1"/>
          </p:nvPr>
        </p:nvSpPr>
        <p:spPr>
          <a:xfrm>
            <a:off x="226424" y="1098144"/>
            <a:ext cx="9111540" cy="5187862"/>
          </a:xfrm>
        </p:spPr>
        <p:txBody>
          <a:bodyPr>
            <a:normAutofit/>
          </a:bodyPr>
          <a:lstStyle/>
          <a:p>
            <a:pPr>
              <a:spcAft>
                <a:spcPts val="1200"/>
              </a:spcAft>
            </a:pPr>
            <a:r>
              <a:rPr lang="en-US" dirty="0"/>
              <a:t>There are two formal parents’ evenings in the Autumn and Spring terms; these are an opportunity to discuss progress, successes, areas for development and strategies moving forward alongside any pastoral areas. Your child’s individual targets will also be shared with you at these meetings.</a:t>
            </a:r>
          </a:p>
          <a:p>
            <a:pPr>
              <a:spcAft>
                <a:spcPts val="1200"/>
              </a:spcAft>
            </a:pPr>
            <a:r>
              <a:rPr lang="en-US" dirty="0"/>
              <a:t>There is an additional open evening for parents in the Summer term to visit your child’s current class teacher and meet the new teacher for the coming year.</a:t>
            </a:r>
          </a:p>
          <a:p>
            <a:pPr>
              <a:spcAft>
                <a:spcPts val="1200"/>
              </a:spcAft>
            </a:pPr>
            <a:r>
              <a:rPr lang="en-US" dirty="0"/>
              <a:t>Formal reports are produced during the Summer term and will give an overview of your child’s attainment in all subjects, a personal comment from the teacher and Headteacher, and targets for the year ahead. </a:t>
            </a:r>
            <a:endParaRPr lang="en-GB" dirty="0"/>
          </a:p>
        </p:txBody>
      </p:sp>
      <p:sp>
        <p:nvSpPr>
          <p:cNvPr id="6" name="Oval Callout 5"/>
          <p:cNvSpPr/>
          <p:nvPr/>
        </p:nvSpPr>
        <p:spPr>
          <a:xfrm>
            <a:off x="8689209" y="4606498"/>
            <a:ext cx="2579155" cy="1457174"/>
          </a:xfrm>
          <a:prstGeom prst="wedgeEllipseCallout">
            <a:avLst>
              <a:gd name="adj1" fmla="val 30973"/>
              <a:gd name="adj2" fmla="val 7223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 can’t do it …YET!</a:t>
            </a:r>
          </a:p>
        </p:txBody>
      </p:sp>
    </p:spTree>
    <p:extLst>
      <p:ext uri="{BB962C8B-B14F-4D97-AF65-F5344CB8AC3E}">
        <p14:creationId xmlns:p14="http://schemas.microsoft.com/office/powerpoint/2010/main" val="3940146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951" y="313717"/>
            <a:ext cx="8596668" cy="1320800"/>
          </a:xfrm>
        </p:spPr>
        <p:txBody>
          <a:bodyPr/>
          <a:lstStyle/>
          <a:p>
            <a:r>
              <a:rPr lang="en-GB" dirty="0"/>
              <a:t>Assessment</a:t>
            </a:r>
          </a:p>
        </p:txBody>
      </p:sp>
      <p:sp>
        <p:nvSpPr>
          <p:cNvPr id="3" name="Content Placeholder 2"/>
          <p:cNvSpPr>
            <a:spLocks noGrp="1"/>
          </p:cNvSpPr>
          <p:nvPr>
            <p:ph idx="1"/>
          </p:nvPr>
        </p:nvSpPr>
        <p:spPr>
          <a:xfrm>
            <a:off x="226424" y="1098144"/>
            <a:ext cx="9693432" cy="5187862"/>
          </a:xfrm>
        </p:spPr>
        <p:txBody>
          <a:bodyPr>
            <a:normAutofit/>
          </a:bodyPr>
          <a:lstStyle/>
          <a:p>
            <a:pPr>
              <a:spcAft>
                <a:spcPts val="1200"/>
              </a:spcAft>
            </a:pPr>
            <a:r>
              <a:rPr lang="en-US" dirty="0"/>
              <a:t>As you will no doubt be aware, it is during Year Six that children sit their KS2 SATs assessments. Although the year will of course include preparation for these tests, please be assured that as a school we take into account the children’s work in books and their contributions in class as well as their results in any formal tests.</a:t>
            </a:r>
          </a:p>
          <a:p>
            <a:pPr>
              <a:spcAft>
                <a:spcPts val="1200"/>
              </a:spcAft>
            </a:pPr>
            <a:r>
              <a:rPr lang="en-US" dirty="0"/>
              <a:t>The final SATs tests are sat in the month of May, although there will be baseline testing earlier in the year when the other year groups take their termly assessments. </a:t>
            </a:r>
          </a:p>
          <a:p>
            <a:pPr>
              <a:spcAft>
                <a:spcPts val="1200"/>
              </a:spcAft>
            </a:pPr>
            <a:r>
              <a:rPr lang="en-US" dirty="0"/>
              <a:t>Some children will qualify for additional support such as extra time allowance or a grown-up to help with reading questions or just for moral support. These arrangements will be made nearer the time and we are held to the standards of the STA so children must meets specific requirements to qualify and this is not our decision. </a:t>
            </a:r>
          </a:p>
          <a:p>
            <a:pPr>
              <a:spcAft>
                <a:spcPts val="1200"/>
              </a:spcAft>
            </a:pPr>
            <a:r>
              <a:rPr lang="en-US" dirty="0"/>
              <a:t> Our focus is always on the children making progress and enjoying their learning, so we encourage them to see any assessments as opportunities for ‘showing off’ their progress and to take pride in their effort. We encourage you as parents to speak positively about tests and, as you already do, value all their many skills and talents that make them special so that the year does not become one long road to SATs!</a:t>
            </a:r>
            <a:endParaRPr lang="en-GB" dirty="0"/>
          </a:p>
        </p:txBody>
      </p:sp>
      <p:pic>
        <p:nvPicPr>
          <p:cNvPr id="5122" name="Picture 2" descr="SATs Tests Online | SATs Revision | KS2 SATs | KS2 SATs Tests | SATs  Revision Papers | KS2 SATs Papers | Practice SATs">
            <a:extLst>
              <a:ext uri="{FF2B5EF4-FFF2-40B4-BE49-F238E27FC236}">
                <a16:creationId xmlns:a16="http://schemas.microsoft.com/office/drawing/2014/main" id="{9BEFAA3E-6D9F-4AB2-A4C1-8650CA1698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76343" y="108137"/>
            <a:ext cx="1881188" cy="25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578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9AE93-8A88-CC54-2230-A5D1276A24D5}"/>
              </a:ext>
            </a:extLst>
          </p:cNvPr>
          <p:cNvSpPr>
            <a:spLocks noGrp="1"/>
          </p:cNvSpPr>
          <p:nvPr>
            <p:ph type="title"/>
          </p:nvPr>
        </p:nvSpPr>
        <p:spPr/>
        <p:txBody>
          <a:bodyPr/>
          <a:lstStyle/>
          <a:p>
            <a:r>
              <a:rPr lang="en-GB" dirty="0"/>
              <a:t>Residential visit</a:t>
            </a:r>
          </a:p>
        </p:txBody>
      </p:sp>
      <p:sp>
        <p:nvSpPr>
          <p:cNvPr id="3" name="Content Placeholder 2">
            <a:extLst>
              <a:ext uri="{FF2B5EF4-FFF2-40B4-BE49-F238E27FC236}">
                <a16:creationId xmlns:a16="http://schemas.microsoft.com/office/drawing/2014/main" id="{6020CCA8-8617-6130-86FE-2439693B2AAD}"/>
              </a:ext>
            </a:extLst>
          </p:cNvPr>
          <p:cNvSpPr>
            <a:spLocks noGrp="1"/>
          </p:cNvSpPr>
          <p:nvPr>
            <p:ph idx="1"/>
          </p:nvPr>
        </p:nvSpPr>
        <p:spPr/>
        <p:txBody>
          <a:bodyPr/>
          <a:lstStyle/>
          <a:p>
            <a:r>
              <a:rPr lang="en-GB" dirty="0"/>
              <a:t> ….</a:t>
            </a:r>
          </a:p>
          <a:p>
            <a:r>
              <a:rPr lang="en-GB" dirty="0"/>
              <a:t>More information to follow!</a:t>
            </a:r>
          </a:p>
        </p:txBody>
      </p:sp>
    </p:spTree>
    <p:extLst>
      <p:ext uri="{BB962C8B-B14F-4D97-AF65-F5344CB8AC3E}">
        <p14:creationId xmlns:p14="http://schemas.microsoft.com/office/powerpoint/2010/main" val="3240261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a:t>
            </a:r>
          </a:p>
        </p:txBody>
      </p:sp>
      <p:sp>
        <p:nvSpPr>
          <p:cNvPr id="3" name="Content Placeholder 2"/>
          <p:cNvSpPr>
            <a:spLocks noGrp="1"/>
          </p:cNvSpPr>
          <p:nvPr>
            <p:ph idx="1"/>
          </p:nvPr>
        </p:nvSpPr>
        <p:spPr>
          <a:xfrm>
            <a:off x="677334" y="1395818"/>
            <a:ext cx="10112586" cy="5237738"/>
          </a:xfrm>
        </p:spPr>
        <p:txBody>
          <a:bodyPr/>
          <a:lstStyle/>
          <a:p>
            <a:r>
              <a:rPr lang="en-GB" dirty="0"/>
              <a:t>Please contact the class teacher first with any questions or worries.</a:t>
            </a:r>
          </a:p>
          <a:p>
            <a:r>
              <a:rPr lang="en-GB" dirty="0"/>
              <a:t>For short questions / messages:</a:t>
            </a:r>
          </a:p>
          <a:p>
            <a:pPr>
              <a:buFontTx/>
              <a:buChar char="-"/>
            </a:pPr>
            <a:r>
              <a:rPr lang="en-GB" dirty="0"/>
              <a:t>catch us at drop-off or pick-up times</a:t>
            </a:r>
          </a:p>
          <a:p>
            <a:pPr>
              <a:buFontTx/>
              <a:buChar char="-"/>
            </a:pPr>
            <a:r>
              <a:rPr lang="en-GB" dirty="0"/>
              <a:t>use the class email address year6@woottonpri.iow.sch.uk (checked 8:30 – 4:00)</a:t>
            </a:r>
          </a:p>
          <a:p>
            <a:r>
              <a:rPr lang="en-GB" dirty="0"/>
              <a:t>For longer conversations:</a:t>
            </a:r>
          </a:p>
          <a:p>
            <a:pPr>
              <a:buFontTx/>
              <a:buChar char="-"/>
            </a:pPr>
            <a:r>
              <a:rPr lang="en-GB" dirty="0"/>
              <a:t>please arrange with the class teacher to meet after school or talk on the phone.</a:t>
            </a:r>
          </a:p>
          <a:p>
            <a:r>
              <a:rPr lang="en-GB" dirty="0"/>
              <a:t>Our weekly </a:t>
            </a:r>
            <a:r>
              <a:rPr lang="en-GB" b="1" dirty="0"/>
              <a:t>newsletter </a:t>
            </a:r>
            <a:r>
              <a:rPr lang="en-GB" dirty="0"/>
              <a:t>includes an update from each teacher on what the children have been learning alongside important messages from the Headteacher.</a:t>
            </a:r>
          </a:p>
          <a:p>
            <a:r>
              <a:rPr lang="en-GB" dirty="0"/>
              <a:t>The </a:t>
            </a:r>
            <a:r>
              <a:rPr lang="en-GB" b="1" dirty="0"/>
              <a:t>school Facebook page </a:t>
            </a:r>
            <a:r>
              <a:rPr lang="en-GB" dirty="0"/>
              <a:t>also celebrates learning each week and often includes photographs of the children enjoying their lessons and educational visits.</a:t>
            </a:r>
          </a:p>
          <a:p>
            <a:r>
              <a:rPr lang="en-GB" dirty="0"/>
              <a:t>Please keep the office updated with your contact details so you don’t miss any important messages </a:t>
            </a:r>
            <a:r>
              <a:rPr lang="en-GB" dirty="0">
                <a:sym typeface="Wingdings" panose="05000000000000000000" pitchFamily="2" charset="2"/>
              </a:rPr>
              <a:t></a:t>
            </a:r>
            <a:endParaRPr lang="en-GB" dirty="0"/>
          </a:p>
          <a:p>
            <a:endParaRPr lang="en-GB" dirty="0"/>
          </a:p>
        </p:txBody>
      </p:sp>
      <p:pic>
        <p:nvPicPr>
          <p:cNvPr id="2050" name="Picture 2" descr="What should an open-door policy really mean? - F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70450" y="892895"/>
            <a:ext cx="2857444" cy="150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509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2242" y="1381100"/>
            <a:ext cx="7889966" cy="2587928"/>
          </a:xfrm>
        </p:spPr>
        <p:txBody>
          <a:bodyPr/>
          <a:lstStyle/>
          <a:p>
            <a:pPr algn="ctr"/>
            <a:r>
              <a:rPr lang="en-US" dirty="0"/>
              <a:t>We are looking forward to a great year in </a:t>
            </a:r>
            <a:br>
              <a:rPr lang="en-US" dirty="0"/>
            </a:br>
            <a:r>
              <a:rPr lang="en-US" dirty="0"/>
              <a:t>Capaldi Class </a:t>
            </a:r>
            <a:r>
              <a:rPr lang="en-US" dirty="0">
                <a:sym typeface="Wingdings" panose="05000000000000000000" pitchFamily="2" charset="2"/>
              </a:rPr>
              <a:t></a:t>
            </a:r>
            <a:endParaRPr lang="en-GB" dirty="0"/>
          </a:p>
        </p:txBody>
      </p:sp>
      <p:sp>
        <p:nvSpPr>
          <p:cNvPr id="11" name="Subtitle 2"/>
          <p:cNvSpPr>
            <a:spLocks noGrp="1"/>
          </p:cNvSpPr>
          <p:nvPr>
            <p:ph type="subTitle" idx="1"/>
          </p:nvPr>
        </p:nvSpPr>
        <p:spPr>
          <a:xfrm>
            <a:off x="1842614" y="4424026"/>
            <a:ext cx="5929221" cy="1755252"/>
          </a:xfrm>
        </p:spPr>
        <p:txBody>
          <a:bodyPr>
            <a:noAutofit/>
          </a:bodyPr>
          <a:lstStyle/>
          <a:p>
            <a:pPr algn="ctr"/>
            <a:r>
              <a:rPr lang="en-US" sz="2000" dirty="0"/>
              <a:t>Please feel free to ask any questions now, pop them on a post-it, or drop me an email:</a:t>
            </a:r>
          </a:p>
          <a:p>
            <a:pPr algn="ctr"/>
            <a:r>
              <a:rPr lang="en-US" sz="2000" dirty="0"/>
              <a:t>year6@woottonpri.iow.sch.uk</a:t>
            </a:r>
          </a:p>
          <a:p>
            <a:pPr algn="ctr"/>
            <a:r>
              <a:rPr lang="en-US" sz="2000" dirty="0"/>
              <a:t>Thank you</a:t>
            </a:r>
            <a:endParaRPr lang="en-GB" sz="2000" dirty="0"/>
          </a:p>
        </p:txBody>
      </p:sp>
      <p:pic>
        <p:nvPicPr>
          <p:cNvPr id="5" name="Picture 4">
            <a:extLst>
              <a:ext uri="{FF2B5EF4-FFF2-40B4-BE49-F238E27FC236}">
                <a16:creationId xmlns:a16="http://schemas.microsoft.com/office/drawing/2014/main" id="{502961DB-2482-4C9B-855C-3F9312CE31D6}"/>
              </a:ext>
            </a:extLst>
          </p:cNvPr>
          <p:cNvPicPr>
            <a:picLocks noChangeAspect="1"/>
          </p:cNvPicPr>
          <p:nvPr/>
        </p:nvPicPr>
        <p:blipFill>
          <a:blip r:embed="rId2"/>
          <a:stretch>
            <a:fillRect/>
          </a:stretch>
        </p:blipFill>
        <p:spPr>
          <a:xfrm flipH="1">
            <a:off x="7932901" y="3540649"/>
            <a:ext cx="3310062" cy="2888972"/>
          </a:xfrm>
          <a:prstGeom prst="rect">
            <a:avLst/>
          </a:prstGeom>
        </p:spPr>
      </p:pic>
    </p:spTree>
    <p:extLst>
      <p:ext uri="{BB962C8B-B14F-4D97-AF65-F5344CB8AC3E}">
        <p14:creationId xmlns:p14="http://schemas.microsoft.com/office/powerpoint/2010/main" val="323759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9863" y="513804"/>
            <a:ext cx="3717934" cy="863499"/>
          </a:xfrm>
        </p:spPr>
        <p:txBody>
          <a:bodyPr/>
          <a:lstStyle/>
          <a:p>
            <a:r>
              <a:rPr lang="en-US" dirty="0"/>
              <a:t>Who’s Who</a:t>
            </a:r>
            <a:endParaRPr lang="en-GB" dirty="0"/>
          </a:p>
        </p:txBody>
      </p:sp>
      <p:sp>
        <p:nvSpPr>
          <p:cNvPr id="3" name="Subtitle 2"/>
          <p:cNvSpPr>
            <a:spLocks noGrp="1"/>
          </p:cNvSpPr>
          <p:nvPr>
            <p:ph type="subTitle" idx="1"/>
          </p:nvPr>
        </p:nvSpPr>
        <p:spPr>
          <a:xfrm>
            <a:off x="469426" y="1728416"/>
            <a:ext cx="11550777" cy="3839132"/>
          </a:xfrm>
        </p:spPr>
        <p:txBody>
          <a:bodyPr>
            <a:noAutofit/>
          </a:bodyPr>
          <a:lstStyle/>
          <a:p>
            <a:pPr algn="l"/>
            <a:r>
              <a:rPr lang="en-US" sz="2800" dirty="0"/>
              <a:t>Teacher: </a:t>
            </a:r>
          </a:p>
          <a:p>
            <a:pPr algn="l"/>
            <a:r>
              <a:rPr lang="en-US" sz="2800" dirty="0"/>
              <a:t>Miss Adams</a:t>
            </a:r>
          </a:p>
          <a:p>
            <a:pPr algn="l"/>
            <a:endParaRPr lang="en-US" sz="2800" dirty="0"/>
          </a:p>
          <a:p>
            <a:pPr algn="l"/>
            <a:endParaRPr lang="en-US" sz="2800" dirty="0"/>
          </a:p>
          <a:p>
            <a:pPr algn="l"/>
            <a:r>
              <a:rPr lang="en-US" sz="2800" dirty="0"/>
              <a:t>Teaching assistants:</a:t>
            </a:r>
          </a:p>
          <a:p>
            <a:pPr algn="l"/>
            <a:r>
              <a:rPr lang="en-US" sz="2800" dirty="0" err="1"/>
              <a:t>Mrs</a:t>
            </a:r>
            <a:r>
              <a:rPr lang="en-US" sz="2800" dirty="0"/>
              <a:t> Menzies</a:t>
            </a:r>
          </a:p>
          <a:p>
            <a:pPr algn="l"/>
            <a:r>
              <a:rPr lang="en-US" sz="2800" dirty="0" err="1"/>
              <a:t>Mrs</a:t>
            </a:r>
            <a:r>
              <a:rPr lang="en-US" sz="2800" dirty="0"/>
              <a:t> Gilbert</a:t>
            </a:r>
          </a:p>
        </p:txBody>
      </p:sp>
      <p:pic>
        <p:nvPicPr>
          <p:cNvPr id="1027" name="Picture 3">
            <a:extLst>
              <a:ext uri="{FF2B5EF4-FFF2-40B4-BE49-F238E27FC236}">
                <a16:creationId xmlns:a16="http://schemas.microsoft.com/office/drawing/2014/main" id="{5702CEA4-0720-4453-AC5F-C1BEC5F9DF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43721" y="4103210"/>
            <a:ext cx="1708151" cy="220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050" name="Picture 2">
            <a:extLst>
              <a:ext uri="{FF2B5EF4-FFF2-40B4-BE49-F238E27FC236}">
                <a16:creationId xmlns:a16="http://schemas.microsoft.com/office/drawing/2014/main" id="{BA1CC6CD-EA32-4D41-8636-E5B9EBCE98C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646" t="9013" r="17349"/>
          <a:stretch/>
        </p:blipFill>
        <p:spPr bwMode="auto">
          <a:xfrm rot="5400000">
            <a:off x="3312901" y="1399880"/>
            <a:ext cx="2083602" cy="19746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9" name="Picture 3">
            <a:extLst>
              <a:ext uri="{FF2B5EF4-FFF2-40B4-BE49-F238E27FC236}">
                <a16:creationId xmlns:a16="http://schemas.microsoft.com/office/drawing/2014/main" id="{8BD20473-95EE-45EF-A4EA-525CAADDBE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5777" y="4103210"/>
            <a:ext cx="1811560" cy="21537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109963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4731" y="96763"/>
            <a:ext cx="7766936" cy="948265"/>
          </a:xfrm>
        </p:spPr>
        <p:txBody>
          <a:bodyPr/>
          <a:lstStyle/>
          <a:p>
            <a:pPr algn="l"/>
            <a:r>
              <a:rPr lang="en-US" dirty="0"/>
              <a:t>Key times</a:t>
            </a:r>
            <a:endParaRPr lang="en-GB" dirty="0"/>
          </a:p>
        </p:txBody>
      </p:sp>
      <p:sp>
        <p:nvSpPr>
          <p:cNvPr id="3" name="Subtitle 2"/>
          <p:cNvSpPr>
            <a:spLocks noGrp="1"/>
          </p:cNvSpPr>
          <p:nvPr>
            <p:ph type="subTitle" idx="1"/>
          </p:nvPr>
        </p:nvSpPr>
        <p:spPr>
          <a:xfrm>
            <a:off x="736665" y="1106911"/>
            <a:ext cx="9744429" cy="5386252"/>
          </a:xfrm>
        </p:spPr>
        <p:txBody>
          <a:bodyPr>
            <a:noAutofit/>
          </a:bodyPr>
          <a:lstStyle/>
          <a:p>
            <a:pPr algn="l">
              <a:spcAft>
                <a:spcPts val="600"/>
              </a:spcAft>
            </a:pPr>
            <a:r>
              <a:rPr lang="en-US" sz="2000" dirty="0"/>
              <a:t>Doors open at 8:30am – 8:40am</a:t>
            </a:r>
            <a:endParaRPr lang="en-US" sz="1600" dirty="0"/>
          </a:p>
          <a:p>
            <a:pPr algn="l">
              <a:spcAft>
                <a:spcPts val="600"/>
              </a:spcAft>
            </a:pPr>
            <a:r>
              <a:rPr lang="en-US" sz="1600" dirty="0"/>
              <a:t>	Your child will enter through the back entrance next to Reception/Year Three. </a:t>
            </a:r>
          </a:p>
          <a:p>
            <a:pPr algn="l">
              <a:spcAft>
                <a:spcPts val="600"/>
              </a:spcAft>
            </a:pPr>
            <a:r>
              <a:rPr lang="en-US" sz="2000" dirty="0"/>
              <a:t>KS2 break is at 10:35am</a:t>
            </a:r>
          </a:p>
          <a:p>
            <a:pPr algn="l">
              <a:spcAft>
                <a:spcPts val="600"/>
              </a:spcAft>
            </a:pPr>
            <a:r>
              <a:rPr lang="en-US" sz="2000" dirty="0"/>
              <a:t>	</a:t>
            </a:r>
            <a:r>
              <a:rPr lang="en-US" sz="1600" dirty="0"/>
              <a:t>If your child brings their 	own snack this can be fruit, veggies, cheese, yogurt, or plain rice cakes.</a:t>
            </a:r>
          </a:p>
          <a:p>
            <a:pPr algn="l">
              <a:spcAft>
                <a:spcPts val="600"/>
              </a:spcAft>
            </a:pPr>
            <a:r>
              <a:rPr lang="en-US" sz="2000" dirty="0"/>
              <a:t>KS2 lunch is at 12:15pm</a:t>
            </a:r>
          </a:p>
          <a:p>
            <a:pPr algn="l">
              <a:spcAft>
                <a:spcPts val="600"/>
              </a:spcAft>
            </a:pPr>
            <a:r>
              <a:rPr lang="en-US" sz="2000" dirty="0"/>
              <a:t>	</a:t>
            </a:r>
            <a:r>
              <a:rPr lang="en-US" sz="1600" dirty="0"/>
              <a:t>Children may order a school dinner or bring a packed lunch from home if they prefer.</a:t>
            </a:r>
          </a:p>
          <a:p>
            <a:pPr algn="l">
              <a:spcAft>
                <a:spcPts val="600"/>
              </a:spcAft>
            </a:pPr>
            <a:r>
              <a:rPr lang="en-US" sz="2000" dirty="0"/>
              <a:t>School ends at 3:10pm – gates open at 3:05pm</a:t>
            </a:r>
          </a:p>
          <a:p>
            <a:pPr algn="l">
              <a:spcAft>
                <a:spcPts val="600"/>
              </a:spcAft>
            </a:pPr>
            <a:r>
              <a:rPr lang="en-US" sz="1600" dirty="0"/>
              <a:t>	If your child walks home or to the gate at the bottom they will be released to meet you. Other 	parents may wait at the top of the drive to meet their children.</a:t>
            </a:r>
          </a:p>
          <a:p>
            <a:pPr algn="l">
              <a:spcAft>
                <a:spcPts val="600"/>
              </a:spcAft>
            </a:pPr>
            <a:r>
              <a:rPr lang="en-US" sz="2000" dirty="0"/>
              <a:t>A range of clubs run from 3:10 – 4:10pm</a:t>
            </a:r>
          </a:p>
          <a:p>
            <a:pPr algn="l">
              <a:spcAft>
                <a:spcPts val="600"/>
              </a:spcAft>
            </a:pPr>
            <a:r>
              <a:rPr lang="en-US" sz="1600" dirty="0"/>
              <a:t>	These are allocated each half-term – keep an eye out for the booking letter</a:t>
            </a:r>
            <a:endParaRPr lang="en-GB" sz="1600" dirty="0"/>
          </a:p>
        </p:txBody>
      </p:sp>
    </p:spTree>
    <p:extLst>
      <p:ext uri="{BB962C8B-B14F-4D97-AF65-F5344CB8AC3E}">
        <p14:creationId xmlns:p14="http://schemas.microsoft.com/office/powerpoint/2010/main" val="397038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4" y="365760"/>
            <a:ext cx="8866678" cy="1564640"/>
          </a:xfrm>
        </p:spPr>
        <p:txBody>
          <a:bodyPr/>
          <a:lstStyle/>
          <a:p>
            <a:r>
              <a:rPr lang="en-US" dirty="0"/>
              <a:t>Developing independent learning skills</a:t>
            </a:r>
            <a:endParaRPr lang="en-GB" dirty="0"/>
          </a:p>
        </p:txBody>
      </p:sp>
      <p:sp>
        <p:nvSpPr>
          <p:cNvPr id="3" name="Content Placeholder 2"/>
          <p:cNvSpPr>
            <a:spLocks noGrp="1"/>
          </p:cNvSpPr>
          <p:nvPr>
            <p:ph idx="1"/>
          </p:nvPr>
        </p:nvSpPr>
        <p:spPr>
          <a:xfrm>
            <a:off x="522157" y="1462319"/>
            <a:ext cx="8596668" cy="4572721"/>
          </a:xfrm>
        </p:spPr>
        <p:txBody>
          <a:bodyPr/>
          <a:lstStyle/>
          <a:p>
            <a:r>
              <a:rPr lang="en-GB" dirty="0"/>
              <a:t>Year 6 is an important year for developing independent learning skills and ensuring all children are ready for the challenges of secondary school.</a:t>
            </a:r>
          </a:p>
          <a:p>
            <a:r>
              <a:rPr lang="en-GB" dirty="0"/>
              <a:t>Throughout the year you will notice this and should encourage it; </a:t>
            </a:r>
            <a:r>
              <a:rPr lang="en-GB" dirty="0">
                <a:sym typeface="Wingdings" panose="05000000000000000000" pitchFamily="2" charset="2"/>
              </a:rPr>
              <a:t>help your child to learn to organise their time and belongings, and take responsibility for their own learning.</a:t>
            </a:r>
          </a:p>
          <a:p>
            <a:r>
              <a:rPr lang="en-GB" dirty="0">
                <a:sym typeface="Wingdings" panose="05000000000000000000" pitchFamily="2" charset="2"/>
              </a:rPr>
              <a:t>They may bring their own pencil cases to school, but equipment will be available for any who choose not to. </a:t>
            </a:r>
          </a:p>
          <a:p>
            <a:endParaRPr lang="en-GB" dirty="0">
              <a:sym typeface="Wingdings" panose="05000000000000000000" pitchFamily="2" charset="2"/>
            </a:endParaRPr>
          </a:p>
          <a:p>
            <a:endParaRPr lang="en-GB" dirty="0">
              <a:sym typeface="Wingdings" panose="05000000000000000000" pitchFamily="2" charset="2"/>
            </a:endParaRPr>
          </a:p>
          <a:p>
            <a:endParaRPr lang="en-GB" dirty="0">
              <a:sym typeface="Wingdings" panose="05000000000000000000" pitchFamily="2" charset="2"/>
            </a:endParaRPr>
          </a:p>
          <a:p>
            <a:pPr marL="0" indent="0">
              <a:buNone/>
            </a:pPr>
            <a:endParaRPr lang="en-GB" dirty="0">
              <a:sym typeface="Wingdings" panose="05000000000000000000" pitchFamily="2" charset="2"/>
            </a:endParaRPr>
          </a:p>
        </p:txBody>
      </p:sp>
      <p:pic>
        <p:nvPicPr>
          <p:cNvPr id="6146" name="Picture 2" descr="https://woottonprimaryschool.co.uk/wp-content/gallery/year-6-class-page/DSC_01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7258" y="3600184"/>
            <a:ext cx="4362267" cy="288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205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770" y="310342"/>
            <a:ext cx="8596668" cy="1320800"/>
          </a:xfrm>
        </p:spPr>
        <p:txBody>
          <a:bodyPr/>
          <a:lstStyle/>
          <a:p>
            <a:r>
              <a:rPr lang="en-US" dirty="0"/>
              <a:t>Reading</a:t>
            </a:r>
            <a:endParaRPr lang="en-GB" dirty="0"/>
          </a:p>
        </p:txBody>
      </p:sp>
      <p:sp>
        <p:nvSpPr>
          <p:cNvPr id="3" name="Content Placeholder 2"/>
          <p:cNvSpPr>
            <a:spLocks noGrp="1"/>
          </p:cNvSpPr>
          <p:nvPr>
            <p:ph idx="1"/>
          </p:nvPr>
        </p:nvSpPr>
        <p:spPr>
          <a:xfrm>
            <a:off x="577581" y="1051806"/>
            <a:ext cx="5750916" cy="4983233"/>
          </a:xfrm>
        </p:spPr>
        <p:txBody>
          <a:bodyPr>
            <a:normAutofit/>
          </a:bodyPr>
          <a:lstStyle/>
          <a:p>
            <a:r>
              <a:rPr lang="en-GB" dirty="0"/>
              <a:t>We will continue to develop reading enjoyment, stamina and fluency during year 6. The children will tackle longer and more complex texts in class and in their home reading. </a:t>
            </a:r>
          </a:p>
          <a:p>
            <a:r>
              <a:rPr lang="en-GB" dirty="0"/>
              <a:t>Reading lessons will involve more in-depth written responses, and children will develop their skills to explain answers in detail, using evidence from different places in the text to support their answers. </a:t>
            </a:r>
          </a:p>
          <a:p>
            <a:r>
              <a:rPr lang="en-GB" dirty="0"/>
              <a:t>They will also focus on how authors have used language and grammatical structures for effect, explaining why particular choices may have been made.</a:t>
            </a:r>
          </a:p>
          <a:p>
            <a:r>
              <a:rPr lang="en-GB" dirty="0"/>
              <a:t>We will compare authorial voice across a range of texts by the same author, contrasted with different styles of writing by other novelists.</a:t>
            </a:r>
          </a:p>
        </p:txBody>
      </p:sp>
      <p:pic>
        <p:nvPicPr>
          <p:cNvPr id="7" name="Picture 6"/>
          <p:cNvPicPr>
            <a:picLocks noChangeAspect="1"/>
          </p:cNvPicPr>
          <p:nvPr/>
        </p:nvPicPr>
        <p:blipFill>
          <a:blip r:embed="rId2"/>
          <a:stretch>
            <a:fillRect/>
          </a:stretch>
        </p:blipFill>
        <p:spPr>
          <a:xfrm>
            <a:off x="7066425" y="3543422"/>
            <a:ext cx="4332026" cy="310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3"/>
          <a:stretch>
            <a:fillRect/>
          </a:stretch>
        </p:blipFill>
        <p:spPr>
          <a:xfrm>
            <a:off x="6328497" y="332668"/>
            <a:ext cx="5172075" cy="1438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4"/>
          <a:stretch>
            <a:fillRect/>
          </a:stretch>
        </p:blipFill>
        <p:spPr>
          <a:xfrm>
            <a:off x="6771313" y="1966620"/>
            <a:ext cx="5305425" cy="1381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7110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351761" y="101782"/>
            <a:ext cx="4157481" cy="38432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328199" y="377047"/>
            <a:ext cx="8596668" cy="1320800"/>
          </a:xfrm>
        </p:spPr>
        <p:txBody>
          <a:bodyPr/>
          <a:lstStyle/>
          <a:p>
            <a:r>
              <a:rPr lang="en-US" dirty="0"/>
              <a:t>Writing</a:t>
            </a:r>
            <a:endParaRPr lang="en-GB" dirty="0"/>
          </a:p>
        </p:txBody>
      </p:sp>
      <p:sp>
        <p:nvSpPr>
          <p:cNvPr id="3" name="Content Placeholder 2"/>
          <p:cNvSpPr>
            <a:spLocks noGrp="1"/>
          </p:cNvSpPr>
          <p:nvPr>
            <p:ph idx="1"/>
          </p:nvPr>
        </p:nvSpPr>
        <p:spPr>
          <a:xfrm>
            <a:off x="328199" y="1207885"/>
            <a:ext cx="5839844" cy="5001326"/>
          </a:xfrm>
        </p:spPr>
        <p:txBody>
          <a:bodyPr>
            <a:normAutofit/>
          </a:bodyPr>
          <a:lstStyle/>
          <a:p>
            <a:r>
              <a:rPr lang="en-GB" dirty="0"/>
              <a:t>In Year 6 we will draw together the work from the previous years and apply this, refining technical accuracy and composition for effect. </a:t>
            </a:r>
          </a:p>
          <a:p>
            <a:r>
              <a:rPr lang="en-GB" dirty="0"/>
              <a:t>The children will explore different purposes for writing and the grammatical structures and languages best suited to these. They will be expected to write at more length, and with more control over the order of content and paragraph structure of their work.</a:t>
            </a:r>
          </a:p>
          <a:p>
            <a:r>
              <a:rPr lang="en-GB" dirty="0"/>
              <a:t>They will also revise a wide range of sentence structures and punctuation to achieve different effects.</a:t>
            </a:r>
          </a:p>
          <a:p>
            <a:r>
              <a:rPr lang="en-GB" dirty="0"/>
              <a:t>We will expect the children to check their own work for spelling, punctuation and sentence structure automatically, and begin to edit for effect more independently. </a:t>
            </a:r>
          </a:p>
        </p:txBody>
      </p:sp>
      <p:pic>
        <p:nvPicPr>
          <p:cNvPr id="7" name="Picture 6"/>
          <p:cNvPicPr>
            <a:picLocks noChangeAspect="1"/>
          </p:cNvPicPr>
          <p:nvPr/>
        </p:nvPicPr>
        <p:blipFill>
          <a:blip r:embed="rId3"/>
          <a:stretch>
            <a:fillRect/>
          </a:stretch>
        </p:blipFill>
        <p:spPr>
          <a:xfrm>
            <a:off x="5958714" y="3944983"/>
            <a:ext cx="5932305" cy="28397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5797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9258" y="197875"/>
            <a:ext cx="2836183" cy="1200329"/>
          </a:xfrm>
          <a:prstGeom prst="rect">
            <a:avLst/>
          </a:prstGeom>
          <a:noFill/>
        </p:spPr>
        <p:txBody>
          <a:bodyPr wrap="square" rtlCol="0">
            <a:spAutoFit/>
          </a:bodyPr>
          <a:lstStyle/>
          <a:p>
            <a:pPr algn="ctr"/>
            <a:r>
              <a:rPr lang="en-GB" dirty="0"/>
              <a:t>These are a few of the books we will be using to inspire our writing this year</a:t>
            </a:r>
          </a:p>
        </p:txBody>
      </p:sp>
      <p:pic>
        <p:nvPicPr>
          <p:cNvPr id="3" name="Picture 2"/>
          <p:cNvPicPr>
            <a:picLocks noChangeAspect="1"/>
          </p:cNvPicPr>
          <p:nvPr/>
        </p:nvPicPr>
        <p:blipFill>
          <a:blip r:embed="rId2"/>
          <a:stretch>
            <a:fillRect/>
          </a:stretch>
        </p:blipFill>
        <p:spPr>
          <a:xfrm>
            <a:off x="8753297" y="1893300"/>
            <a:ext cx="3008397" cy="4604492"/>
          </a:xfrm>
          <a:prstGeom prst="rect">
            <a:avLst/>
          </a:prstGeom>
        </p:spPr>
      </p:pic>
      <p:pic>
        <p:nvPicPr>
          <p:cNvPr id="1026" name="Picture 2" descr="Wonder: The Award-Winning, Multi-Million-Copy Bestselling Phenomenon:  Amazon.co.uk: Palacio, R J, Palacio, R J: 0780537302395: Books">
            <a:extLst>
              <a:ext uri="{FF2B5EF4-FFF2-40B4-BE49-F238E27FC236}">
                <a16:creationId xmlns:a16="http://schemas.microsoft.com/office/drawing/2014/main" id="{D481E891-5E33-4F3D-84C0-A4FBF442D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8265" y="273929"/>
            <a:ext cx="2836183" cy="43561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The Explorer by Katherine Rundell, Hannah Horn | Waterstones">
            <a:extLst>
              <a:ext uri="{FF2B5EF4-FFF2-40B4-BE49-F238E27FC236}">
                <a16:creationId xmlns:a16="http://schemas.microsoft.com/office/drawing/2014/main" id="{B139EFA1-504B-4E86-AC04-696C46658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553" y="2452529"/>
            <a:ext cx="2637511" cy="404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24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Maths</a:t>
            </a:r>
            <a:endParaRPr lang="en-GB" dirty="0"/>
          </a:p>
        </p:txBody>
      </p:sp>
      <p:sp>
        <p:nvSpPr>
          <p:cNvPr id="3" name="Content Placeholder 2"/>
          <p:cNvSpPr>
            <a:spLocks noGrp="1"/>
          </p:cNvSpPr>
          <p:nvPr>
            <p:ph idx="1"/>
          </p:nvPr>
        </p:nvSpPr>
        <p:spPr>
          <a:xfrm>
            <a:off x="677334" y="1395819"/>
            <a:ext cx="8596668" cy="3880773"/>
          </a:xfrm>
        </p:spPr>
        <p:txBody>
          <a:bodyPr/>
          <a:lstStyle/>
          <a:p>
            <a:r>
              <a:rPr lang="en-GB" dirty="0"/>
              <a:t>In Year 6 we will build on children’s understanding to work with numbers up to 100,000 and beyond.</a:t>
            </a:r>
          </a:p>
          <a:p>
            <a:r>
              <a:rPr lang="en-GB" dirty="0"/>
              <a:t>We will review efficient methods for addition, subtraction, multiplication and division, considering when each method is the most suitable.</a:t>
            </a:r>
          </a:p>
          <a:p>
            <a:r>
              <a:rPr lang="en-GB" dirty="0"/>
              <a:t>The main focus of the year will be to secure understanding in fractions and decimals to be able to confidently convert and calculate with and between fractions and decimals and also begin to calculate percentages.</a:t>
            </a:r>
          </a:p>
          <a:p>
            <a:r>
              <a:rPr lang="en-GB" dirty="0"/>
              <a:t>The year will begin with a focus on arithmetic (to make sure the children have secure methods for all four operations, and are able to calculate with FDP) before we adjust our focus to deeper reasoning. There will be reasoning tasks throughout the year, but the start of the autumn term is heavily weighted towards arithmetic.</a:t>
            </a:r>
          </a:p>
        </p:txBody>
      </p:sp>
      <p:pic>
        <p:nvPicPr>
          <p:cNvPr id="6" name="Picture 5"/>
          <p:cNvPicPr>
            <a:picLocks noChangeAspect="1"/>
          </p:cNvPicPr>
          <p:nvPr/>
        </p:nvPicPr>
        <p:blipFill>
          <a:blip r:embed="rId2"/>
          <a:stretch>
            <a:fillRect/>
          </a:stretch>
        </p:blipFill>
        <p:spPr>
          <a:xfrm>
            <a:off x="2799587" y="372554"/>
            <a:ext cx="2315255" cy="663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3"/>
          <a:stretch>
            <a:fillRect/>
          </a:stretch>
        </p:blipFill>
        <p:spPr>
          <a:xfrm>
            <a:off x="5982028" y="355828"/>
            <a:ext cx="2894316" cy="6970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4"/>
          <a:stretch>
            <a:fillRect/>
          </a:stretch>
        </p:blipFill>
        <p:spPr>
          <a:xfrm>
            <a:off x="9943827" y="278815"/>
            <a:ext cx="1657350" cy="1285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5"/>
          <a:stretch>
            <a:fillRect/>
          </a:stretch>
        </p:blipFill>
        <p:spPr>
          <a:xfrm>
            <a:off x="1002905" y="5493323"/>
            <a:ext cx="3876666" cy="12245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p:cNvPicPr>
            <a:picLocks noChangeAspect="1"/>
          </p:cNvPicPr>
          <p:nvPr/>
        </p:nvPicPr>
        <p:blipFill>
          <a:blip r:embed="rId6"/>
          <a:stretch>
            <a:fillRect/>
          </a:stretch>
        </p:blipFill>
        <p:spPr>
          <a:xfrm>
            <a:off x="9759205" y="2061524"/>
            <a:ext cx="1273902" cy="2161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a:picLocks noChangeAspect="1"/>
          </p:cNvPicPr>
          <p:nvPr/>
        </p:nvPicPr>
        <p:blipFill>
          <a:blip r:embed="rId7"/>
          <a:stretch>
            <a:fillRect/>
          </a:stretch>
        </p:blipFill>
        <p:spPr>
          <a:xfrm>
            <a:off x="8671479" y="4675046"/>
            <a:ext cx="3449354" cy="2196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0369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earning to be the best we can...: Maths: Concrete, Pictorial and  Abstr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2731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742516" y="751344"/>
            <a:ext cx="2144683" cy="5355312"/>
          </a:xfrm>
          <a:prstGeom prst="rect">
            <a:avLst/>
          </a:prstGeom>
          <a:solidFill>
            <a:schemeClr val="bg1"/>
          </a:solidFill>
        </p:spPr>
        <p:txBody>
          <a:bodyPr wrap="square" rtlCol="0">
            <a:spAutoFit/>
          </a:bodyPr>
          <a:lstStyle/>
          <a:p>
            <a:endParaRPr lang="en-GB" dirty="0"/>
          </a:p>
          <a:p>
            <a:pPr algn="ctr"/>
            <a:r>
              <a:rPr lang="en-GB" dirty="0"/>
              <a:t>We will continue to use some practical resources to support our work in Maths throughout the year, along with many different models (diagrams).</a:t>
            </a:r>
          </a:p>
          <a:p>
            <a:pPr algn="ctr"/>
            <a:endParaRPr lang="en-GB" dirty="0"/>
          </a:p>
          <a:p>
            <a:pPr algn="ctr"/>
            <a:r>
              <a:rPr lang="en-GB" dirty="0"/>
              <a:t>This helps children to create a strong visual image of what the maths they are doing represents.</a:t>
            </a:r>
          </a:p>
          <a:p>
            <a:endParaRPr lang="en-GB" dirty="0"/>
          </a:p>
        </p:txBody>
      </p:sp>
    </p:spTree>
    <p:extLst>
      <p:ext uri="{BB962C8B-B14F-4D97-AF65-F5344CB8AC3E}">
        <p14:creationId xmlns:p14="http://schemas.microsoft.com/office/powerpoint/2010/main" val="224369566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51A9A9D4B02C4AAC3C0C0ADAF64CB8" ma:contentTypeVersion="13" ma:contentTypeDescription="Create a new document." ma:contentTypeScope="" ma:versionID="ea75b95cf14013c9d5161d5be411a534">
  <xsd:schema xmlns:xsd="http://www.w3.org/2001/XMLSchema" xmlns:xs="http://www.w3.org/2001/XMLSchema" xmlns:p="http://schemas.microsoft.com/office/2006/metadata/properties" xmlns:ns2="d54f1ce0-e629-4297-869d-d8ecb3c0f373" xmlns:ns3="7cff7cea-1777-457d-a4e6-b5d41d10d8b1" targetNamespace="http://schemas.microsoft.com/office/2006/metadata/properties" ma:root="true" ma:fieldsID="9fae52c0ccf533075656ffdbc915f521" ns2:_="" ns3:_="">
    <xsd:import namespace="d54f1ce0-e629-4297-869d-d8ecb3c0f373"/>
    <xsd:import namespace="7cff7cea-1777-457d-a4e6-b5d41d10d8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f1ce0-e629-4297-869d-d8ecb3c0f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0de4ddd-ff13-4ef6-9032-2215fe1f83d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f7cea-1777-457d-a4e6-b5d41d10d8b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6ae4a9c-1a29-4057-b220-ae478c5d92df}" ma:internalName="TaxCatchAll" ma:showField="CatchAllData" ma:web="7cff7cea-1777-457d-a4e6-b5d41d10d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4f1ce0-e629-4297-869d-d8ecb3c0f373">
      <Terms xmlns="http://schemas.microsoft.com/office/infopath/2007/PartnerControls"/>
    </lcf76f155ced4ddcb4097134ff3c332f>
    <TaxCatchAll xmlns="7cff7cea-1777-457d-a4e6-b5d41d10d8b1" xsi:nil="true"/>
  </documentManagement>
</p:properties>
</file>

<file path=customXml/itemProps1.xml><?xml version="1.0" encoding="utf-8"?>
<ds:datastoreItem xmlns:ds="http://schemas.openxmlformats.org/officeDocument/2006/customXml" ds:itemID="{D97AD8A9-C3FE-47A8-9AB8-1162EF7128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4f1ce0-e629-4297-869d-d8ecb3c0f373"/>
    <ds:schemaRef ds:uri="7cff7cea-1777-457d-a4e6-b5d41d10d8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51D318-F7D0-43BC-8360-FF4EF94968B1}">
  <ds:schemaRefs>
    <ds:schemaRef ds:uri="http://schemas.microsoft.com/sharepoint/v3/contenttype/forms"/>
  </ds:schemaRefs>
</ds:datastoreItem>
</file>

<file path=customXml/itemProps3.xml><?xml version="1.0" encoding="utf-8"?>
<ds:datastoreItem xmlns:ds="http://schemas.openxmlformats.org/officeDocument/2006/customXml" ds:itemID="{84800C9B-7DA7-4B6C-8472-ED103BF3B85B}">
  <ds:schemaRefs>
    <ds:schemaRef ds:uri="http://schemas.microsoft.com/office/2006/metadata/properties"/>
    <ds:schemaRef ds:uri="http://schemas.microsoft.com/office/infopath/2007/PartnerControls"/>
    <ds:schemaRef ds:uri="http://purl.org/dc/terms/"/>
    <ds:schemaRef ds:uri="http://schemas.microsoft.com/office/2006/documentManagement/types"/>
    <ds:schemaRef ds:uri="http://purl.org/dc/dcmitype/"/>
    <ds:schemaRef ds:uri="http://schemas.openxmlformats.org/package/2006/metadata/core-properties"/>
    <ds:schemaRef ds:uri="http://purl.org/dc/elements/1.1/"/>
    <ds:schemaRef ds:uri="7cff7cea-1777-457d-a4e6-b5d41d10d8b1"/>
    <ds:schemaRef ds:uri="d54f1ce0-e629-4297-869d-d8ecb3c0f37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986</TotalTime>
  <Words>1727</Words>
  <Application>Microsoft Office PowerPoint</Application>
  <PresentationFormat>Widescreen</PresentationFormat>
  <Paragraphs>114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Trebuchet MS</vt:lpstr>
      <vt:lpstr>Wingdings</vt:lpstr>
      <vt:lpstr>Wingdings 3</vt:lpstr>
      <vt:lpstr>Facet</vt:lpstr>
      <vt:lpstr>Welcome to Year 6   Capaldi Class</vt:lpstr>
      <vt:lpstr>Who’s Who</vt:lpstr>
      <vt:lpstr>Key times</vt:lpstr>
      <vt:lpstr>Developing independent learning skills</vt:lpstr>
      <vt:lpstr>Reading</vt:lpstr>
      <vt:lpstr>Writing</vt:lpstr>
      <vt:lpstr>PowerPoint Presentation</vt:lpstr>
      <vt:lpstr>Maths</vt:lpstr>
      <vt:lpstr>PowerPoint Presentation</vt:lpstr>
      <vt:lpstr>Wider curriculum</vt:lpstr>
      <vt:lpstr>Homework</vt:lpstr>
      <vt:lpstr>Fidget Tools</vt:lpstr>
      <vt:lpstr>Pencil Cases</vt:lpstr>
      <vt:lpstr>Progress reports</vt:lpstr>
      <vt:lpstr>Assessment</vt:lpstr>
      <vt:lpstr>Residential visit</vt:lpstr>
      <vt:lpstr>Communication</vt:lpstr>
      <vt:lpstr>We are looking forward to a great year in  Capaldi Class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Caitlin Adams</cp:lastModifiedBy>
  <cp:revision>88</cp:revision>
  <dcterms:created xsi:type="dcterms:W3CDTF">2022-06-29T10:01:20Z</dcterms:created>
  <dcterms:modified xsi:type="dcterms:W3CDTF">2026-07-07T07:25:35Z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0x010100EA51A9A9D4B02C4AAC3C0C0ADAF64CB8</vt:lpwstr>
  </property>
  <property fmtid="{D5CDD505-2E9C-101B-9397-08002B2CF9AE}" pid="3" name="Order">
    <vt:r8>317400</vt:r8>
  </property>
  <property fmtid="{D5CDD505-2E9C-101B-9397-08002B2CF9AE}" pid="4" name="MediaServiceImageTags">
    <vt:lpwstr/>
  </property>
</Properties>
</file>